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1908" r:id="rId6"/>
    <p:sldId id="1906" r:id="rId7"/>
    <p:sldId id="353" r:id="rId8"/>
    <p:sldId id="260" r:id="rId9"/>
    <p:sldId id="1909" r:id="rId10"/>
    <p:sldId id="666" r:id="rId11"/>
    <p:sldId id="262" r:id="rId12"/>
    <p:sldId id="354" r:id="rId13"/>
    <p:sldId id="266" r:id="rId14"/>
    <p:sldId id="261" r:id="rId15"/>
    <p:sldId id="668" r:id="rId16"/>
    <p:sldId id="1911" r:id="rId17"/>
    <p:sldId id="1913" r:id="rId18"/>
    <p:sldId id="1910" r:id="rId19"/>
    <p:sldId id="1912" r:id="rId20"/>
    <p:sldId id="1914" r:id="rId21"/>
    <p:sldId id="1916" r:id="rId22"/>
    <p:sldId id="1915" r:id="rId23"/>
    <p:sldId id="1917" r:id="rId24"/>
    <p:sldId id="1918" r:id="rId25"/>
    <p:sldId id="66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13131-7C51-211A-1B01-F27993108D0A}" name="Catherine Zenko" initials="CZ" userId="S::czenko@fsu.edu::19804cc2-0175-4a24-a86e-4bd8a1e7e460" providerId="AD"/>
  <p188:author id="{A2342D7C-4689-3076-F6F9-42A852534ADA}" name="Allison Leatzow" initials="AL" userId="S::aleatzow@fsu.edu::02ac0a6d-a968-4e2e-a626-4347c24fe8f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0" autoAdjust="0"/>
    <p:restoredTop sz="95840" autoAdjust="0"/>
  </p:normalViewPr>
  <p:slideViewPr>
    <p:cSldViewPr snapToGrid="0" snapToObjects="1">
      <p:cViewPr varScale="1">
        <p:scale>
          <a:sx n="163" d="100"/>
          <a:sy n="163" d="100"/>
        </p:scale>
        <p:origin x="22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D6501-0E50-3643-BCD5-7B548789FF11}" type="datetimeFigureOut">
              <a:rPr lang="en-US" smtClean="0"/>
              <a:t>5/6/25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5D22-DB62-3442-B7BE-59A577FC7EF8}" type="slidenum">
              <a:rPr lang="en-US" smtClean="0"/>
              <a:t>‹#›</a:t>
            </a:fld>
            <a:endParaRPr lang="en-US"/>
          </a:p>
        </p:txBody>
      </p:sp>
    </p:spTree>
    <p:extLst>
      <p:ext uri="{BB962C8B-B14F-4D97-AF65-F5344CB8AC3E}">
        <p14:creationId xmlns:p14="http://schemas.microsoft.com/office/powerpoint/2010/main" val="355095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DD28-9D8D-5C42-B3B9-9C975D4E1EDC}" type="slidenum">
              <a:rPr lang="en-US" smtClean="0"/>
              <a:t>2</a:t>
            </a:fld>
            <a:endParaRPr lang="en-US"/>
          </a:p>
        </p:txBody>
      </p:sp>
    </p:spTree>
    <p:extLst>
      <p:ext uri="{BB962C8B-B14F-4D97-AF65-F5344CB8AC3E}">
        <p14:creationId xmlns:p14="http://schemas.microsoft.com/office/powerpoint/2010/main" val="40362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accordance with section 1004.55, Florida Statutes (F.S.), and Rule 6A-7.0335, Florida Administrative Code (F.A.C.), Florida State University (FSU) and the Center for Autism and Related Disabilities (CARD) provided nonresidential resource and training services for persons of all ages and levels of intellectual functioning with a documented diagnosis of autism, a pervasive developmental disorder not otherwise specified, an autistic-like disability, a dual sensory impairment or a sensory impairment with other disabling conditions. Services are coordinated with local and state agencies and school districts in an effort not to duplicate services.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BD22D-463C-7F4A-B9E7-614D3483A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11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FSU CARD as cited on fsucard.com.</a:t>
            </a:r>
          </a:p>
        </p:txBody>
      </p:sp>
      <p:sp>
        <p:nvSpPr>
          <p:cNvPr id="4" name="Slide Number Placeholder 3"/>
          <p:cNvSpPr>
            <a:spLocks noGrp="1"/>
          </p:cNvSpPr>
          <p:nvPr>
            <p:ph type="sldNum" sz="quarter" idx="5"/>
          </p:nvPr>
        </p:nvSpPr>
        <p:spPr/>
        <p:txBody>
          <a:bodyPr/>
          <a:lstStyle/>
          <a:p>
            <a:fld id="{0980DD28-9D8D-5C42-B3B9-9C975D4E1EDC}" type="slidenum">
              <a:rPr lang="en-US" smtClean="0"/>
              <a:t>5</a:t>
            </a:fld>
            <a:endParaRPr lang="en-US"/>
          </a:p>
        </p:txBody>
      </p:sp>
    </p:spTree>
    <p:extLst>
      <p:ext uri="{BB962C8B-B14F-4D97-AF65-F5344CB8AC3E}">
        <p14:creationId xmlns:p14="http://schemas.microsoft.com/office/powerpoint/2010/main" val="34724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000">
                <a:solidFill>
                  <a:schemeClr val="tx1"/>
                </a:solidFill>
                <a:latin typeface="Times New Roman" charset="0"/>
                <a:ea typeface="ＭＳ Ｐゴシック" charset="0"/>
                <a:cs typeface="ＭＳ Ｐゴシック" charset="0"/>
              </a:defRPr>
            </a:lvl1pPr>
            <a:lvl2pPr marL="742950" indent="-285750" defTabSz="911225" eaLnBrk="0" hangingPunct="0">
              <a:defRPr sz="2000">
                <a:solidFill>
                  <a:schemeClr val="tx1"/>
                </a:solidFill>
                <a:latin typeface="Times New Roman" charset="0"/>
                <a:ea typeface="ＭＳ Ｐゴシック" charset="0"/>
              </a:defRPr>
            </a:lvl2pPr>
            <a:lvl3pPr marL="1143000" indent="-228600" defTabSz="911225" eaLnBrk="0" hangingPunct="0">
              <a:defRPr sz="2000">
                <a:solidFill>
                  <a:schemeClr val="tx1"/>
                </a:solidFill>
                <a:latin typeface="Times New Roman" charset="0"/>
                <a:ea typeface="ＭＳ Ｐゴシック" charset="0"/>
              </a:defRPr>
            </a:lvl3pPr>
            <a:lvl4pPr marL="1600200" indent="-228600" defTabSz="911225" eaLnBrk="0" hangingPunct="0">
              <a:defRPr sz="2000">
                <a:solidFill>
                  <a:schemeClr val="tx1"/>
                </a:solidFill>
                <a:latin typeface="Times New Roman" charset="0"/>
                <a:ea typeface="ＭＳ Ｐゴシック" charset="0"/>
              </a:defRPr>
            </a:lvl4pPr>
            <a:lvl5pPr marL="2057400" indent="-228600" defTabSz="911225" eaLnBrk="0" hangingPunct="0">
              <a:defRPr sz="2000">
                <a:solidFill>
                  <a:schemeClr val="tx1"/>
                </a:solidFill>
                <a:latin typeface="Times New Roman" charset="0"/>
                <a:ea typeface="ＭＳ Ｐゴシック" charset="0"/>
              </a:defRPr>
            </a:lvl5pPr>
            <a:lvl6pPr marL="2514600" indent="-228600" defTabSz="911225"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defTabSz="911225"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defTabSz="911225"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defTabSz="911225"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6F221B35-6330-E748-B584-40C81C56DB08}" type="slidenum">
              <a:rPr lang="en-US" sz="1200"/>
              <a:pPr eaLnBrk="1" hangingPunct="1"/>
              <a:t>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aseline="0" dirty="0">
                <a:latin typeface="Times New Roman" charset="0"/>
              </a:rPr>
              <a:t>FSU CARD catchment area</a:t>
            </a:r>
          </a:p>
          <a:p>
            <a:pPr eaLnBrk="1" hangingPunct="1"/>
            <a:endParaRPr lang="en-US" baseline="0" dirty="0">
              <a:latin typeface="Times New Roman" charset="0"/>
            </a:endParaRPr>
          </a:p>
          <a:p>
            <a:pPr eaLnBrk="1" hangingPunct="1"/>
            <a:r>
              <a:rPr lang="en-US" baseline="0" dirty="0">
                <a:latin typeface="Times New Roman" charset="0"/>
              </a:rPr>
              <a:t>Fsucard.com</a:t>
            </a:r>
          </a:p>
          <a:p>
            <a:pPr eaLnBrk="1" hangingPunct="1"/>
            <a:endParaRPr lang="en-US" baseline="0"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Image and information courtesy FSU CARD</a:t>
            </a:r>
          </a:p>
          <a:p>
            <a:pPr eaLnBrk="1" hangingPunct="1"/>
            <a:endParaRPr lang="en-US" dirty="0">
              <a:latin typeface="Times New Roman" charset="0"/>
            </a:endParaRPr>
          </a:p>
        </p:txBody>
      </p:sp>
    </p:spTree>
    <p:extLst>
      <p:ext uri="{BB962C8B-B14F-4D97-AF65-F5344CB8AC3E}">
        <p14:creationId xmlns:p14="http://schemas.microsoft.com/office/powerpoint/2010/main" val="92000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Fsucard.com</a:t>
            </a:r>
          </a:p>
          <a:p>
            <a:endParaRPr lang="en-US" dirty="0"/>
          </a:p>
        </p:txBody>
      </p:sp>
      <p:sp>
        <p:nvSpPr>
          <p:cNvPr id="4" name="Slide Number Placeholder 3"/>
          <p:cNvSpPr>
            <a:spLocks noGrp="1"/>
          </p:cNvSpPr>
          <p:nvPr>
            <p:ph type="sldNum" sz="quarter" idx="5"/>
          </p:nvPr>
        </p:nvSpPr>
        <p:spPr/>
        <p:txBody>
          <a:bodyPr/>
          <a:lstStyle/>
          <a:p>
            <a:fld id="{2266349B-579B-446E-944D-2E46BA00820B}" type="slidenum">
              <a:rPr lang="en-US" smtClean="0"/>
              <a:pPr/>
              <a:t>7</a:t>
            </a:fld>
            <a:endParaRPr lang="en-US"/>
          </a:p>
        </p:txBody>
      </p:sp>
    </p:spTree>
    <p:extLst>
      <p:ext uri="{BB962C8B-B14F-4D97-AF65-F5344CB8AC3E}">
        <p14:creationId xmlns:p14="http://schemas.microsoft.com/office/powerpoint/2010/main" val="379172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and where our services can be utilized.</a:t>
            </a:r>
          </a:p>
          <a:p>
            <a:endParaRPr lang="en-US" dirty="0"/>
          </a:p>
          <a:p>
            <a:r>
              <a:rPr lang="en-US" dirty="0"/>
              <a:t>Fsucard.com</a:t>
            </a:r>
          </a:p>
          <a:p>
            <a:endParaRPr lang="en-US" dirty="0"/>
          </a:p>
        </p:txBody>
      </p:sp>
      <p:sp>
        <p:nvSpPr>
          <p:cNvPr id="4" name="Slide Number Placeholder 3"/>
          <p:cNvSpPr>
            <a:spLocks noGrp="1"/>
          </p:cNvSpPr>
          <p:nvPr>
            <p:ph type="sldNum" sz="quarter" idx="5"/>
          </p:nvPr>
        </p:nvSpPr>
        <p:spPr/>
        <p:txBody>
          <a:bodyPr/>
          <a:lstStyle/>
          <a:p>
            <a:fld id="{0980DD28-9D8D-5C42-B3B9-9C975D4E1EDC}" type="slidenum">
              <a:rPr lang="en-US" smtClean="0"/>
              <a:t>8</a:t>
            </a:fld>
            <a:endParaRPr lang="en-US"/>
          </a:p>
        </p:txBody>
      </p:sp>
    </p:spTree>
    <p:extLst>
      <p:ext uri="{BB962C8B-B14F-4D97-AF65-F5344CB8AC3E}">
        <p14:creationId xmlns:p14="http://schemas.microsoft.com/office/powerpoint/2010/main" val="396001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American Psychiatric Association. Diagnostic and statistical manual of mental disorders. 5th ed. Arlington, VA: American Psychiatric Association;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https://www.cdc.gov/ncbddd/autism/hcp-dsm.html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66349B-579B-446E-944D-2E46BA00820B}" type="slidenum">
              <a:rPr lang="en-US" smtClean="0"/>
              <a:pPr/>
              <a:t>10</a:t>
            </a:fld>
            <a:endParaRPr lang="en-US"/>
          </a:p>
        </p:txBody>
      </p:sp>
    </p:spTree>
    <p:extLst>
      <p:ext uri="{BB962C8B-B14F-4D97-AF65-F5344CB8AC3E}">
        <p14:creationId xmlns:p14="http://schemas.microsoft.com/office/powerpoint/2010/main" val="308918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for Disease Control</a:t>
            </a:r>
            <a:r>
              <a:rPr lang="en-US" baseline="0" dirty="0"/>
              <a:t> (CDC) – 2014</a:t>
            </a:r>
          </a:p>
          <a:p>
            <a:r>
              <a:rPr lang="en-US" dirty="0"/>
              <a:t>Per current 2022 statistics from the CDC. </a:t>
            </a:r>
          </a:p>
          <a:p>
            <a:endParaRPr lang="en-US" dirty="0"/>
          </a:p>
          <a:p>
            <a:r>
              <a:rPr lang="en-US" dirty="0"/>
              <a:t>https://www.cdc.gov/ncbddd/autism/data.html</a:t>
            </a:r>
          </a:p>
          <a:p>
            <a:endParaRPr lang="en-US" dirty="0"/>
          </a:p>
        </p:txBody>
      </p:sp>
      <p:sp>
        <p:nvSpPr>
          <p:cNvPr id="4" name="Slide Number Placeholder 3"/>
          <p:cNvSpPr>
            <a:spLocks noGrp="1"/>
          </p:cNvSpPr>
          <p:nvPr>
            <p:ph type="sldNum" sz="quarter" idx="10"/>
          </p:nvPr>
        </p:nvSpPr>
        <p:spPr/>
        <p:txBody>
          <a:bodyPr/>
          <a:lstStyle/>
          <a:p>
            <a:fld id="{2266349B-579B-446E-944D-2E46BA00820B}" type="slidenum">
              <a:rPr lang="en-US" smtClean="0"/>
              <a:pPr/>
              <a:t>11</a:t>
            </a:fld>
            <a:endParaRPr lang="en-US"/>
          </a:p>
        </p:txBody>
      </p:sp>
    </p:spTree>
    <p:extLst>
      <p:ext uri="{BB962C8B-B14F-4D97-AF65-F5344CB8AC3E}">
        <p14:creationId xmlns:p14="http://schemas.microsoft.com/office/powerpoint/2010/main" val="258349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Individuals must meet all three identifiers/criteria listed in the DSM-5 for Section A.</a:t>
            </a:r>
          </a:p>
          <a:p>
            <a:pPr marL="228600" indent="-228600">
              <a:buAutoNum type="arabicPeriod"/>
            </a:pPr>
            <a:r>
              <a:rPr lang="en-US" dirty="0"/>
              <a:t>In addition to Section A, all individuals must meet at least meet two out of the four identifiers/criteria listed in the DSM-5 for Section B. </a:t>
            </a:r>
          </a:p>
          <a:p>
            <a:pPr marL="228600" indent="-228600">
              <a:buAutoNum type="arabicPeriod"/>
            </a:pPr>
            <a:r>
              <a:rPr lang="en-US" dirty="0"/>
              <a:t>Meeting all four criteria from Section A AND at least two of the four criteria from Section B will help determine a diagnosis of ASD.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American Psychiatric Association. Diagnostic and statistical manual of mental disorders. 5th ed. Arlington, VA: American Psychiatric Association; 2013.</a:t>
            </a:r>
          </a:p>
        </p:txBody>
      </p:sp>
      <p:sp>
        <p:nvSpPr>
          <p:cNvPr id="4" name="Slide Number Placeholder 3"/>
          <p:cNvSpPr>
            <a:spLocks noGrp="1"/>
          </p:cNvSpPr>
          <p:nvPr>
            <p:ph type="sldNum" sz="quarter" idx="5"/>
          </p:nvPr>
        </p:nvSpPr>
        <p:spPr/>
        <p:txBody>
          <a:bodyPr/>
          <a:lstStyle/>
          <a:p>
            <a:fld id="{2266349B-579B-446E-944D-2E46BA00820B}" type="slidenum">
              <a:rPr lang="en-US" smtClean="0"/>
              <a:pPr/>
              <a:t>12</a:t>
            </a:fld>
            <a:endParaRPr lang="en-US"/>
          </a:p>
        </p:txBody>
      </p:sp>
    </p:spTree>
    <p:extLst>
      <p:ext uri="{BB962C8B-B14F-4D97-AF65-F5344CB8AC3E}">
        <p14:creationId xmlns:p14="http://schemas.microsoft.com/office/powerpoint/2010/main" val="2146616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5/6/25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5/6/25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5/6/25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760" y="927633"/>
            <a:ext cx="8698479" cy="2020254"/>
          </a:xfrm>
        </p:spPr>
        <p:txBody>
          <a:bodyPr>
            <a:noAutofit/>
          </a:bodyPr>
          <a:lstStyle/>
          <a:p>
            <a:pPr>
              <a:spcBef>
                <a:spcPts val="0"/>
              </a:spcBef>
            </a:pPr>
            <a:br>
              <a:rPr lang="en-US" sz="2700" dirty="0">
                <a:effectLst>
                  <a:outerShdw sx="1000" sy="1000" algn="tl" rotWithShape="0">
                    <a:prstClr val="black"/>
                  </a:outerShdw>
                  <a:reflection blurRad="6350" endPos="0" dir="5400000" sy="-100000" algn="bl" rotWithShape="0"/>
                </a:effectLst>
              </a:rPr>
            </a:br>
            <a:r>
              <a:rPr lang="en-US" sz="4000" dirty="0">
                <a:effectLst>
                  <a:outerShdw sx="1000" sy="1000" algn="tl" rotWithShape="0">
                    <a:prstClr val="black"/>
                  </a:outerShdw>
                  <a:reflection blurRad="6350" endPos="0" dir="5400000" sy="-100000" algn="bl" rotWithShape="0"/>
                </a:effectLst>
              </a:rPr>
              <a:t>Autism Spectrum Disorder (ASD):</a:t>
            </a:r>
            <a:r>
              <a:rPr lang="en-US" sz="4000" b="0" dirty="0">
                <a:effectLst>
                  <a:outerShdw sx="1000" sy="1000" algn="tl" rotWithShape="0">
                    <a:prstClr val="black"/>
                  </a:outerShdw>
                  <a:reflection blurRad="6350" endPos="0" dir="5400000" sy="-100000" algn="bl" rotWithShape="0"/>
                </a:effectLst>
              </a:rPr>
              <a:t> </a:t>
            </a:r>
            <a:br>
              <a:rPr lang="en-US" sz="4000" b="0" dirty="0">
                <a:effectLst>
                  <a:outerShdw sx="1000" sy="1000" algn="tl" rotWithShape="0">
                    <a:prstClr val="black"/>
                  </a:outerShdw>
                  <a:reflection blurRad="6350" endPos="0" dir="5400000" sy="-100000" algn="bl" rotWithShape="0"/>
                </a:effectLst>
              </a:rPr>
            </a:br>
            <a:r>
              <a:rPr lang="en-US" sz="3600" b="0" dirty="0">
                <a:effectLst>
                  <a:outerShdw sx="1000" sy="1000" algn="tl" rotWithShape="0">
                    <a:prstClr val="black"/>
                  </a:outerShdw>
                  <a:reflection blurRad="6350" endPos="0" dir="5400000" sy="-100000" algn="bl" rotWithShape="0"/>
                </a:effectLst>
              </a:rPr>
              <a:t>Why it’s a Spectrum and Gender Differences</a:t>
            </a:r>
            <a:br>
              <a:rPr lang="en-US" sz="2800" b="0" dirty="0">
                <a:effectLst>
                  <a:outerShdw sx="1000" sy="1000" algn="tl" rotWithShape="0">
                    <a:prstClr val="black"/>
                  </a:outerShdw>
                  <a:reflection blurRad="6350" endPos="0" dir="5400000" sy="-100000" algn="bl" rotWithShape="0"/>
                </a:effectLst>
              </a:rPr>
            </a:br>
            <a:endParaRPr lang="en-US" sz="2400" dirty="0"/>
          </a:p>
        </p:txBody>
      </p:sp>
      <p:sp>
        <p:nvSpPr>
          <p:cNvPr id="3" name="Subtitle 2"/>
          <p:cNvSpPr>
            <a:spLocks noGrp="1"/>
          </p:cNvSpPr>
          <p:nvPr>
            <p:ph type="subTitle" idx="1"/>
          </p:nvPr>
        </p:nvSpPr>
        <p:spPr>
          <a:xfrm>
            <a:off x="1371600" y="3014767"/>
            <a:ext cx="6400800" cy="1314450"/>
          </a:xfrm>
        </p:spPr>
        <p:txBody>
          <a:bodyPr>
            <a:normAutofit/>
          </a:bodyPr>
          <a:lstStyle/>
          <a:p>
            <a:r>
              <a:rPr lang="en-US" sz="2800" dirty="0">
                <a:solidFill>
                  <a:srgbClr val="D0B884"/>
                </a:solidFill>
                <a:effectLst>
                  <a:outerShdw dist="50800" sx="1000" sy="1000" algn="tl" rotWithShape="0">
                    <a:srgbClr val="C00000"/>
                  </a:outerShdw>
                </a:effectLst>
                <a:latin typeface="Times New Roman" panose="02020603050405020304" pitchFamily="18" charset="0"/>
                <a:cs typeface="Times New Roman" panose="02020603050405020304" pitchFamily="18" charset="0"/>
              </a:rPr>
              <a:t>Florida State University</a:t>
            </a:r>
            <a:br>
              <a:rPr lang="en-US" sz="2800" dirty="0">
                <a:solidFill>
                  <a:srgbClr val="D0B884"/>
                </a:solidFill>
                <a:effectLst>
                  <a:outerShdw dist="50800" sx="1000" sy="1000" algn="tl" rotWithShape="0">
                    <a:srgbClr val="C00000"/>
                  </a:outerShdw>
                </a:effectLst>
                <a:latin typeface="Times New Roman" panose="02020603050405020304" pitchFamily="18" charset="0"/>
                <a:cs typeface="Times New Roman" panose="02020603050405020304" pitchFamily="18" charset="0"/>
              </a:rPr>
            </a:br>
            <a:r>
              <a:rPr lang="en-US" sz="2800" dirty="0">
                <a:solidFill>
                  <a:srgbClr val="D0B884"/>
                </a:solidFill>
                <a:effectLst>
                  <a:outerShdw dist="50800" sx="1000" sy="1000" algn="tl" rotWithShape="0">
                    <a:srgbClr val="C00000"/>
                  </a:outerShdw>
                </a:effectLst>
                <a:latin typeface="Times New Roman" panose="02020603050405020304" pitchFamily="18" charset="0"/>
                <a:cs typeface="Times New Roman" panose="02020603050405020304" pitchFamily="18" charset="0"/>
              </a:rPr>
              <a:t>Center for Autism and Related Disabilities</a:t>
            </a:r>
            <a:endParaRPr lang="en-US" sz="2800" dirty="0">
              <a:solidFill>
                <a:srgbClr val="D0B884"/>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BB51F68-04AE-2ED2-1522-826F0F5110E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53640" y="4196648"/>
            <a:ext cx="4236720" cy="683342"/>
          </a:xfrm>
          <a:prstGeom prst="rect">
            <a:avLst/>
          </a:prstGeom>
        </p:spPr>
      </p:pic>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52" y="405517"/>
            <a:ext cx="6343650" cy="866692"/>
          </a:xfrm>
        </p:spPr>
        <p:txBody>
          <a:bodyPr>
            <a:noAutofit/>
            <a:scene3d>
              <a:camera prst="orthographicFront"/>
              <a:lightRig rig="threePt" dir="t"/>
            </a:scene3d>
            <a:sp3d contourW="12700">
              <a:contourClr>
                <a:schemeClr val="bg1"/>
              </a:contourClr>
            </a:sp3d>
          </a:bodyPr>
          <a:lstStyle/>
          <a:p>
            <a:r>
              <a:rPr lang="en-US" sz="2800" spc="-38" dirty="0">
                <a:latin typeface="Times New Roman" panose="02020603050405020304" pitchFamily="18" charset="0"/>
                <a:cs typeface="Times New Roman" panose="02020603050405020304" pitchFamily="18" charset="0"/>
              </a:rPr>
              <a:t>What is Autism Spectrum Disorder (ASD)?</a:t>
            </a:r>
            <a:endParaRPr lang="en-US" sz="2800"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3341" y="1079390"/>
            <a:ext cx="8417317" cy="4001494"/>
          </a:xfrm>
          <a:ln w="50800">
            <a:solidFill>
              <a:schemeClr val="accent1">
                <a:lumMod val="75000"/>
              </a:schemeClr>
            </a:solidFill>
          </a:ln>
        </p:spPr>
        <p:txBody>
          <a:bodyPr vert="horz" lIns="91440" tIns="45720" rIns="91440" bIns="45720" rtlCol="0" anchor="t">
            <a:noAutofit/>
          </a:bodyPr>
          <a:lstStyle/>
          <a:p>
            <a:pPr marL="0" indent="0">
              <a:lnSpc>
                <a:spcPct val="110000"/>
              </a:lnSpc>
              <a:buNone/>
            </a:pPr>
            <a:r>
              <a:rPr lang="en-US" altLang="x-none" sz="1400" dirty="0">
                <a:latin typeface="Arial" panose="020B0604020202020204" pitchFamily="34" charset="0"/>
                <a:cs typeface="Arial" panose="020B0604020202020204" pitchFamily="34" charset="0"/>
              </a:rPr>
              <a:t>Autism Spectrum Disorder (DSM-5, 2013) is a complex neurologically-based developmental disability, </a:t>
            </a:r>
            <a:r>
              <a:rPr lang="en-US" altLang="x-none" sz="1400" u="sng" dirty="0">
                <a:latin typeface="Arial" panose="020B0604020202020204" pitchFamily="34" charset="0"/>
                <a:cs typeface="Arial" panose="020B0604020202020204" pitchFamily="34" charset="0"/>
              </a:rPr>
              <a:t>not a mental health disability</a:t>
            </a:r>
            <a:r>
              <a:rPr lang="en-US" altLang="x-none" sz="1400" dirty="0">
                <a:latin typeface="Arial" panose="020B0604020202020204" pitchFamily="34" charset="0"/>
                <a:cs typeface="Arial" panose="020B0604020202020204" pitchFamily="34" charset="0"/>
              </a:rPr>
              <a:t>. </a:t>
            </a:r>
          </a:p>
          <a:p>
            <a:pPr marL="0" indent="0">
              <a:lnSpc>
                <a:spcPct val="110000"/>
              </a:lnSpc>
              <a:buNone/>
            </a:pPr>
            <a:endParaRPr lang="en-US" altLang="x-none" sz="1100" dirty="0">
              <a:latin typeface="Arial" panose="020B0604020202020204" pitchFamily="34" charset="0"/>
              <a:cs typeface="Arial" panose="020B0604020202020204" pitchFamily="34" charset="0"/>
            </a:endParaRPr>
          </a:p>
          <a:p>
            <a:pPr>
              <a:lnSpc>
                <a:spcPct val="110000"/>
              </a:lnSpc>
            </a:pPr>
            <a:r>
              <a:rPr lang="en-US" altLang="x-none" sz="1400" dirty="0">
                <a:latin typeface="Arial" panose="020B0604020202020204" pitchFamily="34" charset="0"/>
                <a:cs typeface="Arial" panose="020B0604020202020204" pitchFamily="34" charset="0"/>
              </a:rPr>
              <a:t>Individuals with ASD who were diagnosed before 2013 may identify with other labels, such as: </a:t>
            </a:r>
          </a:p>
          <a:p>
            <a:pPr lvl="1">
              <a:lnSpc>
                <a:spcPct val="110000"/>
              </a:lnSpc>
              <a:buFont typeface="Courier New"/>
              <a:buChar char="o"/>
            </a:pPr>
            <a:r>
              <a:rPr lang="en-US" altLang="x-none" sz="1400" dirty="0">
                <a:latin typeface="Arial" panose="020B0604020202020204" pitchFamily="34" charset="0"/>
                <a:cs typeface="Arial" panose="020B0604020202020204" pitchFamily="34" charset="0"/>
              </a:rPr>
              <a:t>Autistic Disorder</a:t>
            </a:r>
          </a:p>
          <a:p>
            <a:pPr lvl="1">
              <a:lnSpc>
                <a:spcPct val="110000"/>
              </a:lnSpc>
              <a:buFont typeface="Courier New"/>
              <a:buChar char="o"/>
            </a:pPr>
            <a:r>
              <a:rPr lang="en-US" altLang="x-none" sz="1400" dirty="0">
                <a:latin typeface="Arial" panose="020B0604020202020204" pitchFamily="34" charset="0"/>
                <a:cs typeface="Arial" panose="020B0604020202020204" pitchFamily="34" charset="0"/>
              </a:rPr>
              <a:t>Asperger</a:t>
            </a:r>
            <a:r>
              <a:rPr lang="en-US" altLang="en-US" sz="1400" dirty="0">
                <a:latin typeface="Arial" panose="020B0604020202020204" pitchFamily="34" charset="0"/>
                <a:cs typeface="Arial" panose="020B0604020202020204" pitchFamily="34" charset="0"/>
              </a:rPr>
              <a:t>’</a:t>
            </a:r>
            <a:r>
              <a:rPr lang="en-US" altLang="x-none" sz="1400" dirty="0">
                <a:latin typeface="Arial" panose="020B0604020202020204" pitchFamily="34" charset="0"/>
                <a:cs typeface="Arial" panose="020B0604020202020204" pitchFamily="34" charset="0"/>
              </a:rPr>
              <a:t>s Disorder </a:t>
            </a:r>
          </a:p>
          <a:p>
            <a:pPr lvl="1">
              <a:lnSpc>
                <a:spcPct val="110000"/>
              </a:lnSpc>
              <a:buFont typeface="Courier New"/>
              <a:buChar char="o"/>
            </a:pPr>
            <a:r>
              <a:rPr lang="en-US" altLang="x-none" sz="1400" dirty="0">
                <a:latin typeface="Arial" panose="020B0604020202020204" pitchFamily="34" charset="0"/>
                <a:cs typeface="Arial" panose="020B0604020202020204" pitchFamily="34" charset="0"/>
              </a:rPr>
              <a:t>Pervasive Developmental Disorder-Not Otherwise Specified (PDD-NOS)</a:t>
            </a:r>
          </a:p>
          <a:p>
            <a:pPr>
              <a:lnSpc>
                <a:spcPct val="110000"/>
              </a:lnSpc>
              <a:buFont typeface="Courier New"/>
              <a:buChar char="o"/>
            </a:pPr>
            <a:endParaRPr lang="en-US" altLang="x-none"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ASD can cause significant social, communication, and behavioral challenges. </a:t>
            </a:r>
          </a:p>
          <a:p>
            <a:pPr lvl="1">
              <a:lnSpc>
                <a:spcPct val="110000"/>
              </a:lnSpc>
              <a:buFont typeface="Courier New"/>
              <a:buChar char="o"/>
            </a:pPr>
            <a:r>
              <a:rPr lang="en-US" sz="1400" dirty="0">
                <a:latin typeface="Arial" panose="020B0604020202020204" pitchFamily="34" charset="0"/>
                <a:cs typeface="Arial" panose="020B0604020202020204" pitchFamily="34" charset="0"/>
              </a:rPr>
              <a:t>Life-long</a:t>
            </a:r>
          </a:p>
          <a:p>
            <a:pPr lvl="1">
              <a:lnSpc>
                <a:spcPct val="110000"/>
              </a:lnSpc>
              <a:buFont typeface="Courier New"/>
              <a:buChar char="o"/>
            </a:pPr>
            <a:r>
              <a:rPr lang="en-US" sz="1400" dirty="0">
                <a:latin typeface="Arial" panose="020B0604020202020204" pitchFamily="34" charset="0"/>
                <a:cs typeface="Arial" panose="020B0604020202020204" pitchFamily="34" charset="0"/>
              </a:rPr>
              <a:t>No confirmed cause</a:t>
            </a:r>
          </a:p>
          <a:p>
            <a:pPr lvl="1">
              <a:lnSpc>
                <a:spcPct val="110000"/>
              </a:lnSpc>
              <a:buFont typeface="Courier New"/>
              <a:buChar char="o"/>
            </a:pPr>
            <a:r>
              <a:rPr lang="en-US" sz="1400" dirty="0">
                <a:latin typeface="Arial" panose="020B0604020202020204" pitchFamily="34" charset="0"/>
                <a:cs typeface="Arial" panose="020B0604020202020204" pitchFamily="34" charset="0"/>
              </a:rPr>
              <a:t>No known cure</a:t>
            </a:r>
          </a:p>
          <a:p>
            <a:pPr lvl="1">
              <a:lnSpc>
                <a:spcPct val="110000"/>
              </a:lnSpc>
              <a:buFont typeface="Courier New"/>
              <a:buChar char="o"/>
            </a:pPr>
            <a:r>
              <a:rPr lang="en-US" sz="1400" dirty="0">
                <a:latin typeface="Arial" panose="020B0604020202020204" pitchFamily="34" charset="0"/>
                <a:cs typeface="Arial" panose="020B0604020202020204" pitchFamily="34" charset="0"/>
              </a:rPr>
              <a:t>Affects all racial ethnic and social classes</a:t>
            </a:r>
          </a:p>
          <a:p>
            <a:pPr marL="457200" lvl="1" indent="0">
              <a:lnSpc>
                <a:spcPct val="110000"/>
              </a:lnSpc>
              <a:buNone/>
            </a:pPr>
            <a:r>
              <a:rPr lang="en-US" sz="1000" dirty="0">
                <a:solidFill>
                  <a:srgbClr val="D0B884"/>
                </a:solidFill>
                <a:latin typeface="Times New Roman"/>
                <a:cs typeface="Times New Roman"/>
              </a:rPr>
              <a:t>					</a:t>
            </a:r>
            <a:endParaRPr lang="en-US" dirty="0"/>
          </a:p>
          <a:p>
            <a:pPr marL="342900" lvl="1" indent="0" algn="ctr">
              <a:lnSpc>
                <a:spcPct val="110000"/>
              </a:lnSpc>
              <a:buNone/>
            </a:pPr>
            <a:r>
              <a:rPr lang="en-US" sz="900" dirty="0">
                <a:latin typeface="Times New Roman"/>
                <a:cs typeface="Times New Roman"/>
              </a:rPr>
              <a:t>Via U.S. CDC and American Psychiatric Association</a:t>
            </a:r>
            <a:endParaRPr lang="en-US" dirty="0">
              <a:latin typeface="Times New Roman"/>
              <a:cs typeface="Times New Roman"/>
            </a:endParaRPr>
          </a:p>
          <a:p>
            <a:pPr marL="342900" lvl="1" indent="0">
              <a:lnSpc>
                <a:spcPct val="110000"/>
              </a:lnSpc>
              <a:buNone/>
            </a:pPr>
            <a:endParaRPr lang="en-US" sz="900" dirty="0">
              <a:solidFill>
                <a:srgbClr val="D0B884"/>
              </a:solidFill>
              <a:latin typeface="Times New Roman" panose="02020603050405020304" pitchFamily="18" charset="0"/>
              <a:cs typeface="Times New Roman" panose="02020603050405020304" pitchFamily="18" charset="0"/>
            </a:endParaRPr>
          </a:p>
          <a:p>
            <a:pPr marL="342900" lvl="1" indent="0">
              <a:lnSpc>
                <a:spcPct val="110000"/>
              </a:lnSpc>
              <a:buNone/>
            </a:pPr>
            <a:endParaRPr lang="en-US" sz="1350" dirty="0">
              <a:solidFill>
                <a:srgbClr val="D0B88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3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654" y="485578"/>
            <a:ext cx="6115050" cy="857250"/>
          </a:xfrm>
        </p:spPr>
        <p:txBody>
          <a:bodyPr>
            <a:normAutofit/>
            <a:scene3d>
              <a:camera prst="orthographicFront"/>
              <a:lightRig rig="threePt" dir="t"/>
            </a:scene3d>
            <a:sp3d contourW="12700">
              <a:contourClr>
                <a:schemeClr val="bg1"/>
              </a:contourClr>
            </a:sp3d>
          </a:bodyPr>
          <a:lstStyle/>
          <a:p>
            <a:r>
              <a:rPr lang="en-US" sz="2800" dirty="0">
                <a:effectLst>
                  <a:outerShdw dist="38100" sx="1000" sy="1000" algn="tl" rotWithShape="0">
                    <a:schemeClr val="bg1"/>
                  </a:outerShdw>
                </a:effectLst>
              </a:rPr>
              <a:t>Breakdown of ASD Statistics</a:t>
            </a:r>
            <a:endParaRPr lang="en-US" dirty="0"/>
          </a:p>
        </p:txBody>
      </p:sp>
      <p:sp>
        <p:nvSpPr>
          <p:cNvPr id="5" name="Content Placeholder 4"/>
          <p:cNvSpPr>
            <a:spLocks noGrp="1"/>
          </p:cNvSpPr>
          <p:nvPr>
            <p:ph idx="1"/>
          </p:nvPr>
        </p:nvSpPr>
        <p:spPr>
          <a:xfrm>
            <a:off x="1042688" y="1364006"/>
            <a:ext cx="7074610" cy="3388236"/>
          </a:xfrm>
          <a:ln w="50800">
            <a:solidFill>
              <a:srgbClr val="D0B884"/>
            </a:solidFill>
            <a:extLst>
              <a:ext uri="{C807C97D-BFC1-408E-A445-0C87EB9F89A2}">
                <ask:lineSketchStyleProps xmlns:ask="http://schemas.microsoft.com/office/drawing/2018/sketchyshapes">
                  <ask:type>
                    <ask:lineSketchNone/>
                  </ask:type>
                </ask:lineSketchStyleProps>
              </a:ext>
            </a:extLst>
          </a:ln>
          <a:effectLst>
            <a:outerShdw sx="1000" sy="1000" algn="ctr" rotWithShape="0">
              <a:srgbClr val="064D99"/>
            </a:outerShdw>
          </a:effectLst>
        </p:spPr>
        <p:txBody>
          <a:bodyPr vert="horz" lIns="91440" tIns="45720" rIns="91440" bIns="45720" rtlCol="0" anchor="ctr">
            <a:normAutofit fontScale="92500"/>
            <a:scene3d>
              <a:camera prst="orthographicFront"/>
              <a:lightRig rig="flat" dir="tl">
                <a:rot lat="0" lon="0" rev="0"/>
              </a:lightRig>
            </a:scene3d>
            <a:sp3d>
              <a:bevelT w="0" h="0"/>
              <a:extrusionClr>
                <a:srgbClr val="064D99"/>
              </a:extrusionClr>
              <a:contourClr>
                <a:srgbClr val="064D99"/>
              </a:contourClr>
            </a:sp3d>
          </a:bodyPr>
          <a:lstStyle/>
          <a:p>
            <a:pPr marL="0" indent="0" algn="ctr">
              <a:buNone/>
            </a:pPr>
            <a:endParaRPr lang="en-US" sz="4500" b="1" dirty="0">
              <a:ln w="11430"/>
              <a:solidFill>
                <a:srgbClr val="D0B884"/>
              </a:solidFill>
              <a:effectLst>
                <a:outerShdw blurRad="50800" dist="50800" dir="5400000" sx="1000" sy="1000" algn="ctr" rotWithShape="0">
                  <a:srgbClr val="064D99"/>
                </a:outerShdw>
              </a:effectLst>
              <a:latin typeface="Times New Roman"/>
              <a:cs typeface="Times New Roman"/>
            </a:endParaRPr>
          </a:p>
          <a:p>
            <a:pPr marL="0" indent="0" algn="ctr">
              <a:buNone/>
            </a:pPr>
            <a:endParaRPr lang="en-US" sz="4500" b="1" dirty="0">
              <a:ln w="11430"/>
              <a:solidFill>
                <a:srgbClr val="D0B884"/>
              </a:solidFill>
              <a:effectLst>
                <a:outerShdw blurRad="50800" dist="50800" dir="5400000" sx="1000" sy="1000" algn="ctr" rotWithShape="0">
                  <a:srgbClr val="064D99"/>
                </a:outerShdw>
              </a:effectLst>
              <a:latin typeface="Times New Roman"/>
              <a:cs typeface="Times New Roman"/>
            </a:endParaRPr>
          </a:p>
          <a:p>
            <a:pPr marL="0" indent="0" algn="ctr">
              <a:buNone/>
            </a:pPr>
            <a:r>
              <a:rPr lang="en-US" sz="4500" dirty="0">
                <a:ln w="11430"/>
                <a:effectLst>
                  <a:outerShdw blurRad="50800" dist="50800" dir="5400000" sx="1000" sy="1000" algn="ctr" rotWithShape="0">
                    <a:srgbClr val="064D99"/>
                  </a:outerShdw>
                </a:effectLst>
                <a:latin typeface="+mj-lt"/>
                <a:cs typeface="Times New Roman"/>
              </a:rPr>
              <a:t>1 in 31 Diagnosed with ASD</a:t>
            </a:r>
            <a:endParaRPr lang="en-US" sz="4500" dirty="0">
              <a:ln w="11430"/>
              <a:effectLst>
                <a:outerShdw blurRad="50800" dist="50800" dir="5400000" sx="1000" sy="1000" algn="ctr" rotWithShape="0">
                  <a:srgbClr val="064D99"/>
                </a:outerShdw>
              </a:effectLst>
              <a:latin typeface="+mj-lt"/>
              <a:cs typeface="Times New Roman" panose="02020603050405020304" pitchFamily="18" charset="0"/>
            </a:endParaRPr>
          </a:p>
          <a:p>
            <a:pPr marL="0" indent="0" algn="ctr">
              <a:buNone/>
            </a:pPr>
            <a:r>
              <a:rPr lang="en-US" sz="4500" dirty="0">
                <a:ln w="11430"/>
                <a:effectLst>
                  <a:outerShdw blurRad="50800" dist="50800" dir="5400000" sx="1000" sy="1000" algn="ctr" rotWithShape="0">
                    <a:srgbClr val="064D99"/>
                  </a:outerShdw>
                </a:effectLst>
                <a:latin typeface="+mj-lt"/>
                <a:cs typeface="Times New Roman" panose="02020603050405020304" pitchFamily="18" charset="0"/>
              </a:rPr>
              <a:t>4:1 ratio of males to females</a:t>
            </a:r>
          </a:p>
          <a:p>
            <a:pPr marL="0" indent="0" algn="ctr">
              <a:buNone/>
            </a:pPr>
            <a:r>
              <a:rPr lang="en-US" sz="975" b="1" dirty="0">
                <a:ln w="11430"/>
                <a:effectLst>
                  <a:outerShdw blurRad="50800" dist="50800" dir="5400000" sx="1000" sy="1000" algn="ctr" rotWithShape="0">
                    <a:srgbClr val="064D99"/>
                  </a:outerShdw>
                </a:effectLst>
                <a:latin typeface="Times New Roman" panose="02020603050405020304" pitchFamily="18" charset="0"/>
                <a:cs typeface="Times New Roman" panose="02020603050405020304" pitchFamily="18" charset="0"/>
              </a:rPr>
              <a:t>Via CDC</a:t>
            </a:r>
          </a:p>
          <a:p>
            <a:pPr marL="0" indent="0" algn="ctr">
              <a:buNone/>
            </a:pPr>
            <a:endParaRPr lang="en-US" sz="1125" b="1" dirty="0">
              <a:ln w="11430"/>
              <a:solidFill>
                <a:srgbClr val="D0B884"/>
              </a:solidFill>
              <a:effectLst>
                <a:outerShdw blurRad="50800" dist="50800" dir="5400000" sx="1000" sy="1000" algn="ctr" rotWithShape="0">
                  <a:srgbClr val="064D99"/>
                </a:outerShdw>
              </a:effectLst>
              <a:latin typeface="Times New Roman" panose="02020603050405020304" pitchFamily="18" charset="0"/>
              <a:cs typeface="Times New Roman" panose="02020603050405020304" pitchFamily="18" charset="0"/>
            </a:endParaRPr>
          </a:p>
          <a:p>
            <a:pPr marL="0" indent="0" algn="ctr">
              <a:buNone/>
            </a:pPr>
            <a:endParaRPr lang="en-US" sz="7200" b="1" dirty="0">
              <a:ln w="11430"/>
              <a:solidFill>
                <a:srgbClr val="D0B884"/>
              </a:solidFill>
              <a:effectLst>
                <a:innerShdw blurRad="63500" dist="50800" dir="10800000">
                  <a:prstClr val="black">
                    <a:alpha val="50000"/>
                  </a:prstClr>
                </a:inn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0AB6CF-4EFB-B746-A41D-74840CFEB7E3}"/>
              </a:ext>
            </a:extLst>
          </p:cNvPr>
          <p:cNvSpPr txBox="1"/>
          <p:nvPr/>
        </p:nvSpPr>
        <p:spPr>
          <a:xfrm>
            <a:off x="1891318" y="2334421"/>
            <a:ext cx="2308176" cy="1384995"/>
          </a:xfrm>
          <a:prstGeom prst="rect">
            <a:avLst/>
          </a:prstGeom>
          <a:noFill/>
        </p:spPr>
        <p:txBody>
          <a:bodyPr wrap="square" rtlCol="0">
            <a:spAutoFit/>
          </a:bodyPr>
          <a:lstStyle/>
          <a:p>
            <a:pPr marL="342900" indent="-342900">
              <a:spcBef>
                <a:spcPct val="0"/>
              </a:spcBef>
              <a:buFont typeface="+mj-lt"/>
              <a:buAutoNum type="alphaUcPeriod"/>
              <a:defRPr/>
            </a:pPr>
            <a:r>
              <a:rPr lang="en-US" sz="1650" dirty="0">
                <a:latin typeface="Arial" panose="020B0604020202020204" pitchFamily="34" charset="0"/>
                <a:cs typeface="Arial" panose="020B0604020202020204" pitchFamily="34" charset="0"/>
              </a:rPr>
              <a:t>Deficits in social communication and social interaction</a:t>
            </a:r>
          </a:p>
          <a:p>
            <a:pPr marL="85725">
              <a:spcBef>
                <a:spcPct val="0"/>
              </a:spcBef>
              <a:defRPr/>
            </a:pP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(all 3 listed identifiers)</a:t>
            </a:r>
          </a:p>
        </p:txBody>
      </p:sp>
      <p:sp>
        <p:nvSpPr>
          <p:cNvPr id="9" name="Rectangle 8">
            <a:extLst>
              <a:ext uri="{FF2B5EF4-FFF2-40B4-BE49-F238E27FC236}">
                <a16:creationId xmlns:a16="http://schemas.microsoft.com/office/drawing/2014/main" id="{DB96E132-6DF1-1E40-BACE-C369F8239E23}"/>
              </a:ext>
            </a:extLst>
          </p:cNvPr>
          <p:cNvSpPr/>
          <p:nvPr/>
        </p:nvSpPr>
        <p:spPr>
          <a:xfrm>
            <a:off x="4307639" y="2646044"/>
            <a:ext cx="877163" cy="507831"/>
          </a:xfrm>
          <a:prstGeom prst="rect">
            <a:avLst/>
          </a:prstGeom>
        </p:spPr>
        <p:txBody>
          <a:bodyPr wrap="none">
            <a:spAutoFit/>
          </a:bodyPr>
          <a:lstStyle/>
          <a:p>
            <a:pPr lvl="0" algn="ctr">
              <a:spcBef>
                <a:spcPct val="0"/>
              </a:spcBef>
            </a:pPr>
            <a:r>
              <a:rPr lang="en-US" altLang="en-US" sz="2700" b="1" dirty="0">
                <a:solidFill>
                  <a:schemeClr val="accent1">
                    <a:lumMod val="50000"/>
                  </a:schemeClr>
                </a:solidFill>
                <a:ea typeface="ＭＳ Ｐゴシック" panose="020B0600070205080204" pitchFamily="34" charset="-128"/>
              </a:rPr>
              <a:t>ASD</a:t>
            </a:r>
          </a:p>
        </p:txBody>
      </p:sp>
      <p:sp>
        <p:nvSpPr>
          <p:cNvPr id="11" name="Rectangle 10">
            <a:extLst>
              <a:ext uri="{FF2B5EF4-FFF2-40B4-BE49-F238E27FC236}">
                <a16:creationId xmlns:a16="http://schemas.microsoft.com/office/drawing/2014/main" id="{84125664-CB37-4F45-86CB-FBEE1D44DFC5}"/>
              </a:ext>
            </a:extLst>
          </p:cNvPr>
          <p:cNvSpPr/>
          <p:nvPr/>
        </p:nvSpPr>
        <p:spPr>
          <a:xfrm>
            <a:off x="5333681" y="2357503"/>
            <a:ext cx="2730401" cy="1084912"/>
          </a:xfrm>
          <a:prstGeom prst="rect">
            <a:avLst/>
          </a:prstGeom>
        </p:spPr>
        <p:txBody>
          <a:bodyPr wrap="square">
            <a:spAutoFit/>
          </a:bodyPr>
          <a:lstStyle/>
          <a:p>
            <a:pPr marL="342900" indent="-342900">
              <a:spcBef>
                <a:spcPct val="0"/>
              </a:spcBef>
              <a:buFont typeface="+mj-lt"/>
              <a:buAutoNum type="alphaUcPeriod" startAt="2"/>
            </a:pPr>
            <a:r>
              <a:rPr lang="en-US" altLang="en-US" sz="1650" dirty="0">
                <a:latin typeface="Arial" panose="020B0604020202020204" pitchFamily="34" charset="0"/>
                <a:ea typeface="Calibri" charset="0"/>
                <a:cs typeface="Arial" panose="020B0604020202020204" pitchFamily="34" charset="0"/>
              </a:rPr>
              <a:t>Restricted, repetitive patterns of behavior, interests or activities </a:t>
            </a:r>
          </a:p>
          <a:p>
            <a:pPr marL="82296" lvl="1">
              <a:spcBef>
                <a:spcPct val="0"/>
              </a:spcBef>
            </a:pPr>
            <a:r>
              <a:rPr lang="en-US" altLang="en-US" sz="1500" dirty="0">
                <a:latin typeface="Arial" panose="020B0604020202020204" pitchFamily="34" charset="0"/>
                <a:ea typeface="Calibri" charset="0"/>
                <a:cs typeface="Arial" panose="020B0604020202020204" pitchFamily="34" charset="0"/>
              </a:rPr>
              <a:t>     </a:t>
            </a:r>
            <a:r>
              <a:rPr lang="en-US" altLang="en-US" sz="1200" dirty="0">
                <a:latin typeface="Arial" panose="020B0604020202020204" pitchFamily="34" charset="0"/>
                <a:ea typeface="Calibri" charset="0"/>
                <a:cs typeface="Arial" panose="020B0604020202020204" pitchFamily="34" charset="0"/>
              </a:rPr>
              <a:t>(at least 2 of 4 listed identifiers)</a:t>
            </a:r>
          </a:p>
        </p:txBody>
      </p:sp>
      <p:sp>
        <p:nvSpPr>
          <p:cNvPr id="12" name="Donut 11">
            <a:extLst>
              <a:ext uri="{FF2B5EF4-FFF2-40B4-BE49-F238E27FC236}">
                <a16:creationId xmlns:a16="http://schemas.microsoft.com/office/drawing/2014/main" id="{A6876260-BCD1-0241-86D6-9D81D9A7CFDC}"/>
              </a:ext>
              <a:ext uri="{C183D7F6-B498-43B3-948B-1728B52AA6E4}">
                <adec:decorative xmlns:adec="http://schemas.microsoft.com/office/drawing/2017/decorative" val="1"/>
              </a:ext>
            </a:extLst>
          </p:cNvPr>
          <p:cNvSpPr/>
          <p:nvPr/>
        </p:nvSpPr>
        <p:spPr>
          <a:xfrm>
            <a:off x="1272491" y="1666350"/>
            <a:ext cx="4074480" cy="2468880"/>
          </a:xfrm>
          <a:prstGeom prst="donut">
            <a:avLst>
              <a:gd name="adj" fmla="val 5674"/>
            </a:avLst>
          </a:prstGeom>
          <a:solidFill>
            <a:srgbClr val="92173F"/>
          </a:solidFill>
          <a:ln w="12700">
            <a:noFill/>
          </a:ln>
          <a:scene3d>
            <a:camera prst="orthographicFront"/>
            <a:lightRig rig="threePt" dir="t"/>
          </a:scene3d>
          <a:sp3d contourW="12700">
            <a:contourClr>
              <a:srgbClr val="92173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Donut 12">
            <a:extLst>
              <a:ext uri="{FF2B5EF4-FFF2-40B4-BE49-F238E27FC236}">
                <a16:creationId xmlns:a16="http://schemas.microsoft.com/office/drawing/2014/main" id="{A11E687E-7524-7541-A639-BADA777E8E91}"/>
              </a:ext>
              <a:ext uri="{C183D7F6-B498-43B3-948B-1728B52AA6E4}">
                <adec:decorative xmlns:adec="http://schemas.microsoft.com/office/drawing/2017/decorative" val="1"/>
              </a:ext>
            </a:extLst>
          </p:cNvPr>
          <p:cNvSpPr/>
          <p:nvPr/>
        </p:nvSpPr>
        <p:spPr>
          <a:xfrm>
            <a:off x="4151771" y="1666457"/>
            <a:ext cx="4042980" cy="2468880"/>
          </a:xfrm>
          <a:prstGeom prst="donut">
            <a:avLst>
              <a:gd name="adj" fmla="val 5705"/>
            </a:avLst>
          </a:prstGeom>
          <a:solidFill>
            <a:schemeClr val="accent4">
              <a:lumMod val="75000"/>
            </a:schemeClr>
          </a:solidFill>
          <a:ln w="12700">
            <a:noFill/>
          </a:ln>
          <a:scene3d>
            <a:camera prst="orthographicFront"/>
            <a:lightRig rig="threePt" dir="t"/>
          </a:scene3d>
          <a:sp3d contourW="12700">
            <a:contourClr>
              <a:srgbClr val="064D99"/>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extBox 1">
            <a:extLst>
              <a:ext uri="{FF2B5EF4-FFF2-40B4-BE49-F238E27FC236}">
                <a16:creationId xmlns:a16="http://schemas.microsoft.com/office/drawing/2014/main" id="{01FE8FDE-2FE3-4542-977F-6DE60703832A}"/>
              </a:ext>
            </a:extLst>
          </p:cNvPr>
          <p:cNvSpPr txBox="1"/>
          <p:nvPr/>
        </p:nvSpPr>
        <p:spPr>
          <a:xfrm>
            <a:off x="4914900" y="4610312"/>
            <a:ext cx="2850674" cy="230832"/>
          </a:xfrm>
          <a:prstGeom prst="rect">
            <a:avLst/>
          </a:prstGeom>
          <a:noFill/>
        </p:spPr>
        <p:txBody>
          <a:bodyPr wrap="square" rtlCol="0">
            <a:spAutoFit/>
          </a:bodyPr>
          <a:lstStyle/>
          <a:p>
            <a:r>
              <a:rPr lang="en-US" sz="900" dirty="0">
                <a:solidFill>
                  <a:schemeClr val="accent1">
                    <a:lumMod val="75000"/>
                  </a:schemeClr>
                </a:solidFill>
              </a:rPr>
              <a:t>Via American Psychiatric Association </a:t>
            </a:r>
          </a:p>
        </p:txBody>
      </p:sp>
      <p:sp>
        <p:nvSpPr>
          <p:cNvPr id="3" name="Title 2">
            <a:extLst>
              <a:ext uri="{FF2B5EF4-FFF2-40B4-BE49-F238E27FC236}">
                <a16:creationId xmlns:a16="http://schemas.microsoft.com/office/drawing/2014/main" id="{76FB24CB-31AA-CB43-9B09-71825C6AB161}"/>
              </a:ext>
            </a:extLst>
          </p:cNvPr>
          <p:cNvSpPr>
            <a:spLocks noGrp="1"/>
          </p:cNvSpPr>
          <p:nvPr>
            <p:ph type="title"/>
          </p:nvPr>
        </p:nvSpPr>
        <p:spPr>
          <a:xfrm>
            <a:off x="2114550" y="726106"/>
            <a:ext cx="5600700" cy="857250"/>
          </a:xfrm>
        </p:spPr>
        <p:txBody>
          <a:bodyPr anchor="ctr">
            <a:normAutofit fontScale="90000"/>
          </a:bodyPr>
          <a:lstStyle/>
          <a:p>
            <a:pPr algn="l"/>
            <a:br>
              <a:rPr lang="en-US" altLang="en-US" spc="-38" dirty="0">
                <a:effectLst>
                  <a:outerShdw sx="1000" sy="1000" algn="tl" rotWithShape="0">
                    <a:prstClr val="black"/>
                  </a:outerShdw>
                  <a:reflection blurRad="6350" endPos="0" dir="5400000" sy="-100000" algn="bl" rotWithShape="0"/>
                </a:effectLst>
                <a:ea typeface="ＭＳ Ｐゴシック" pitchFamily="34" charset="-128"/>
              </a:rPr>
            </a:br>
            <a:r>
              <a:rPr lang="en-US" altLang="en-US" sz="3975" spc="-38" dirty="0">
                <a:effectLst>
                  <a:outerShdw sx="1000" sy="1000" algn="tl" rotWithShape="0">
                    <a:prstClr val="black"/>
                  </a:outerShdw>
                  <a:reflection blurRad="6350" endPos="0" dir="5400000" sy="-100000" algn="bl" rotWithShape="0"/>
                </a:effectLst>
                <a:ea typeface="ＭＳ Ｐゴシック" pitchFamily="34" charset="-128"/>
              </a:rPr>
              <a:t>DSM-5 Features of ASD</a:t>
            </a:r>
            <a:br>
              <a:rPr lang="en-US" dirty="0"/>
            </a:br>
            <a:endParaRPr lang="en-US" dirty="0"/>
          </a:p>
        </p:txBody>
      </p:sp>
    </p:spTree>
    <p:extLst>
      <p:ext uri="{BB962C8B-B14F-4D97-AF65-F5344CB8AC3E}">
        <p14:creationId xmlns:p14="http://schemas.microsoft.com/office/powerpoint/2010/main" val="421371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2975-B273-A612-7EAA-88003E6A3A66}"/>
              </a:ext>
            </a:extLst>
          </p:cNvPr>
          <p:cNvSpPr>
            <a:spLocks noGrp="1"/>
          </p:cNvSpPr>
          <p:nvPr>
            <p:ph type="title"/>
          </p:nvPr>
        </p:nvSpPr>
        <p:spPr>
          <a:xfrm>
            <a:off x="457200" y="686635"/>
            <a:ext cx="8229600" cy="729154"/>
          </a:xfrm>
        </p:spPr>
        <p:txBody>
          <a:bodyPr>
            <a:normAutofit fontScale="90000"/>
          </a:bodyPr>
          <a:lstStyle/>
          <a:p>
            <a:r>
              <a:rPr lang="en-US" dirty="0"/>
              <a:t>Core Features</a:t>
            </a:r>
          </a:p>
        </p:txBody>
      </p:sp>
      <p:pic>
        <p:nvPicPr>
          <p:cNvPr id="1026" name="Picture 2" descr="Embracing the Difference- Exploring Autism Spectrum Disorder | by Heart It  Out | Medium">
            <a:extLst>
              <a:ext uri="{FF2B5EF4-FFF2-40B4-BE49-F238E27FC236}">
                <a16:creationId xmlns:a16="http://schemas.microsoft.com/office/drawing/2014/main" id="{42448225-E714-DB2F-44DE-10D17A9A65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7788" y="1343051"/>
            <a:ext cx="7188423" cy="3727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D4AA5B-3A0B-7D4F-3DE3-8B4AA67CBBFC}"/>
              </a:ext>
            </a:extLst>
          </p:cNvPr>
          <p:cNvSpPr txBox="1"/>
          <p:nvPr/>
        </p:nvSpPr>
        <p:spPr>
          <a:xfrm>
            <a:off x="190609" y="4855318"/>
            <a:ext cx="1574358" cy="215444"/>
          </a:xfrm>
          <a:prstGeom prst="rect">
            <a:avLst/>
          </a:prstGeom>
          <a:noFill/>
        </p:spPr>
        <p:txBody>
          <a:bodyPr wrap="square" rtlCol="0">
            <a:spAutoFit/>
          </a:bodyPr>
          <a:lstStyle/>
          <a:p>
            <a:r>
              <a:rPr lang="en-US" sz="800" dirty="0"/>
              <a:t>Image courtesy of Medium</a:t>
            </a:r>
          </a:p>
        </p:txBody>
      </p:sp>
    </p:spTree>
    <p:extLst>
      <p:ext uri="{BB962C8B-B14F-4D97-AF65-F5344CB8AC3E}">
        <p14:creationId xmlns:p14="http://schemas.microsoft.com/office/powerpoint/2010/main" val="266641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146594-6956-15F8-AF3E-A91EE8DBE02A}"/>
              </a:ext>
            </a:extLst>
          </p:cNvPr>
          <p:cNvSpPr>
            <a:spLocks noGrp="1"/>
          </p:cNvSpPr>
          <p:nvPr>
            <p:ph type="body" idx="1"/>
          </p:nvPr>
        </p:nvSpPr>
        <p:spPr>
          <a:xfrm>
            <a:off x="747791" y="1331603"/>
            <a:ext cx="7648414" cy="1125140"/>
          </a:xfrm>
        </p:spPr>
        <p:txBody>
          <a:bodyPr>
            <a:noAutofit/>
          </a:bodyPr>
          <a:lstStyle/>
          <a:p>
            <a:r>
              <a:rPr lang="en-US" sz="5400" dirty="0">
                <a:solidFill>
                  <a:schemeClr val="bg1"/>
                </a:solidFill>
              </a:rPr>
              <a:t>Why is Autism a Spectrum</a:t>
            </a:r>
          </a:p>
        </p:txBody>
      </p:sp>
      <p:sp>
        <p:nvSpPr>
          <p:cNvPr id="6" name="TextBox 5">
            <a:extLst>
              <a:ext uri="{FF2B5EF4-FFF2-40B4-BE49-F238E27FC236}">
                <a16:creationId xmlns:a16="http://schemas.microsoft.com/office/drawing/2014/main" id="{702F5B8B-A8DD-85A4-C02F-C57C68545E98}"/>
              </a:ext>
            </a:extLst>
          </p:cNvPr>
          <p:cNvSpPr txBox="1"/>
          <p:nvPr/>
        </p:nvSpPr>
        <p:spPr>
          <a:xfrm>
            <a:off x="1916262" y="2686758"/>
            <a:ext cx="5311471" cy="1138773"/>
          </a:xfrm>
          <a:prstGeom prst="rect">
            <a:avLst/>
          </a:prstGeom>
          <a:noFill/>
        </p:spPr>
        <p:txBody>
          <a:bodyPr wrap="square" rtlCol="0">
            <a:spAutoFit/>
          </a:bodyPr>
          <a:lstStyle/>
          <a:p>
            <a:r>
              <a:rPr lang="en-US" dirty="0">
                <a:solidFill>
                  <a:schemeClr val="bg1"/>
                </a:solidFill>
              </a:rPr>
              <a:t>“If you’ve met one person with autism, you’ve met one person with autism”</a:t>
            </a:r>
          </a:p>
          <a:p>
            <a:endParaRPr lang="en-US" dirty="0">
              <a:solidFill>
                <a:schemeClr val="bg1"/>
              </a:solidFill>
            </a:endParaRPr>
          </a:p>
          <a:p>
            <a:r>
              <a:rPr lang="en-US" sz="1400" dirty="0">
                <a:solidFill>
                  <a:schemeClr val="bg1"/>
                </a:solidFill>
              </a:rPr>
              <a:t>	</a:t>
            </a:r>
            <a:r>
              <a:rPr lang="en-US" sz="1200" dirty="0">
                <a:solidFill>
                  <a:schemeClr val="bg1"/>
                </a:solidFill>
              </a:rPr>
              <a:t>-Dr. Stephen Shore</a:t>
            </a:r>
          </a:p>
        </p:txBody>
      </p:sp>
    </p:spTree>
    <p:extLst>
      <p:ext uri="{BB962C8B-B14F-4D97-AF65-F5344CB8AC3E}">
        <p14:creationId xmlns:p14="http://schemas.microsoft.com/office/powerpoint/2010/main" val="242608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E113-2598-9945-01D2-4332B1C5755A}"/>
              </a:ext>
            </a:extLst>
          </p:cNvPr>
          <p:cNvSpPr>
            <a:spLocks noGrp="1"/>
          </p:cNvSpPr>
          <p:nvPr>
            <p:ph type="title"/>
          </p:nvPr>
        </p:nvSpPr>
        <p:spPr>
          <a:xfrm>
            <a:off x="533400" y="688974"/>
            <a:ext cx="8229600" cy="647987"/>
          </a:xfrm>
        </p:spPr>
        <p:txBody>
          <a:bodyPr anchor="ctr">
            <a:normAutofit/>
          </a:bodyPr>
          <a:lstStyle/>
          <a:p>
            <a:pPr>
              <a:lnSpc>
                <a:spcPct val="90000"/>
              </a:lnSpc>
            </a:pPr>
            <a:r>
              <a:rPr lang="en-US" sz="3700" dirty="0"/>
              <a:t>Why is it a Spectrum?</a:t>
            </a:r>
          </a:p>
        </p:txBody>
      </p:sp>
      <p:pic>
        <p:nvPicPr>
          <p:cNvPr id="2050" name="Picture 2" descr="The Autism Spectrum">
            <a:extLst>
              <a:ext uri="{FF2B5EF4-FFF2-40B4-BE49-F238E27FC236}">
                <a16:creationId xmlns:a16="http://schemas.microsoft.com/office/drawing/2014/main" id="{21279E01-0EA1-87B5-DA2A-296B1DBAA1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2" t="9808" r="4396" b="4864"/>
          <a:stretch/>
        </p:blipFill>
        <p:spPr bwMode="auto">
          <a:xfrm>
            <a:off x="298173" y="1366272"/>
            <a:ext cx="3494599" cy="3232003"/>
          </a:xfrm>
          <a:prstGeom prst="rect">
            <a:avLst/>
          </a:prstGeom>
          <a:solidFill>
            <a:srgbClr val="FFFFFF"/>
          </a:solidFill>
        </p:spPr>
      </p:pic>
      <p:sp>
        <p:nvSpPr>
          <p:cNvPr id="3" name="Content Placeholder 2">
            <a:extLst>
              <a:ext uri="{FF2B5EF4-FFF2-40B4-BE49-F238E27FC236}">
                <a16:creationId xmlns:a16="http://schemas.microsoft.com/office/drawing/2014/main" id="{EE5C2400-E3EC-A846-46A4-824296C2A008}"/>
              </a:ext>
            </a:extLst>
          </p:cNvPr>
          <p:cNvSpPr>
            <a:spLocks noGrp="1"/>
          </p:cNvSpPr>
          <p:nvPr>
            <p:ph sz="half" idx="2"/>
          </p:nvPr>
        </p:nvSpPr>
        <p:spPr>
          <a:xfrm>
            <a:off x="4039263" y="1366272"/>
            <a:ext cx="4723737" cy="3232003"/>
          </a:xfrm>
        </p:spPr>
        <p:txBody>
          <a:bodyPr>
            <a:normAutofit/>
          </a:bodyPr>
          <a:lstStyle/>
          <a:p>
            <a:pPr fontAlgn="ctr">
              <a:lnSpc>
                <a:spcPct val="90000"/>
              </a:lnSpc>
              <a:spcBef>
                <a:spcPts val="504"/>
              </a:spcBef>
              <a:buNone/>
            </a:pPr>
            <a:r>
              <a:rPr lang="en-US" sz="2000" b="0" i="0" dirty="0">
                <a:effectLst/>
              </a:rPr>
              <a:t>Autism manifests in a wide range of ways:</a:t>
            </a:r>
          </a:p>
          <a:p>
            <a:pPr fontAlgn="ctr">
              <a:lnSpc>
                <a:spcPct val="90000"/>
              </a:lnSpc>
              <a:spcBef>
                <a:spcPts val="504"/>
              </a:spcBef>
            </a:pPr>
            <a:r>
              <a:rPr lang="en-US" sz="2000" b="0" i="0" dirty="0">
                <a:effectLst/>
              </a:rPr>
              <a:t>The "spectrum" highlights the diversity within autism, rather than a single, fixed condition. </a:t>
            </a:r>
          </a:p>
          <a:p>
            <a:pPr fontAlgn="ctr">
              <a:lnSpc>
                <a:spcPct val="90000"/>
              </a:lnSpc>
              <a:spcBef>
                <a:spcPts val="504"/>
              </a:spcBef>
            </a:pPr>
            <a:r>
              <a:rPr lang="en-US" sz="2000" b="0" i="0" dirty="0">
                <a:effectLst/>
              </a:rPr>
              <a:t>Each exhibits unique combinations of characteristics, strengths, and challenges. </a:t>
            </a:r>
          </a:p>
          <a:p>
            <a:pPr lvl="1" fontAlgn="ctr">
              <a:lnSpc>
                <a:spcPct val="90000"/>
              </a:lnSpc>
              <a:spcBef>
                <a:spcPts val="504"/>
              </a:spcBef>
            </a:pPr>
            <a:r>
              <a:rPr lang="en-US" sz="2000" dirty="0"/>
              <a:t>These combinations can be a mix of strengths and challenges</a:t>
            </a:r>
            <a:br>
              <a:rPr lang="en-US" sz="1500" b="0" i="0" dirty="0">
                <a:effectLst/>
              </a:rPr>
            </a:br>
            <a:endParaRPr lang="en-US" sz="1500" b="0" i="0" dirty="0">
              <a:effectLst/>
            </a:endParaRPr>
          </a:p>
          <a:p>
            <a:pPr marL="0" indent="0">
              <a:lnSpc>
                <a:spcPct val="90000"/>
              </a:lnSpc>
              <a:buNone/>
            </a:pPr>
            <a:endParaRPr lang="en-US" sz="1500" dirty="0"/>
          </a:p>
        </p:txBody>
      </p:sp>
      <p:sp>
        <p:nvSpPr>
          <p:cNvPr id="4" name="TextBox 3">
            <a:extLst>
              <a:ext uri="{FF2B5EF4-FFF2-40B4-BE49-F238E27FC236}">
                <a16:creationId xmlns:a16="http://schemas.microsoft.com/office/drawing/2014/main" id="{D6B9D2C4-C03E-C25F-8C83-91C87653211C}"/>
              </a:ext>
            </a:extLst>
          </p:cNvPr>
          <p:cNvSpPr txBox="1"/>
          <p:nvPr/>
        </p:nvSpPr>
        <p:spPr>
          <a:xfrm>
            <a:off x="175290" y="4795830"/>
            <a:ext cx="1271847" cy="215444"/>
          </a:xfrm>
          <a:prstGeom prst="rect">
            <a:avLst/>
          </a:prstGeom>
          <a:noFill/>
        </p:spPr>
        <p:txBody>
          <a:bodyPr wrap="square" rtlCol="0">
            <a:spAutoFit/>
          </a:bodyPr>
          <a:lstStyle/>
          <a:p>
            <a:r>
              <a:rPr lang="en-US" sz="800" dirty="0"/>
              <a:t>Image courtesy of Cortica</a:t>
            </a:r>
          </a:p>
        </p:txBody>
      </p:sp>
    </p:spTree>
    <p:extLst>
      <p:ext uri="{BB962C8B-B14F-4D97-AF65-F5344CB8AC3E}">
        <p14:creationId xmlns:p14="http://schemas.microsoft.com/office/powerpoint/2010/main" val="205063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a:extLst>
              <a:ext uri="{FF2B5EF4-FFF2-40B4-BE49-F238E27FC236}">
                <a16:creationId xmlns:a16="http://schemas.microsoft.com/office/drawing/2014/main" id="{3CA97CDD-D588-D76B-5DF2-6B28E98D4F75}"/>
              </a:ext>
            </a:extLst>
          </p:cNvPr>
          <p:cNvSpPr/>
          <p:nvPr/>
        </p:nvSpPr>
        <p:spPr>
          <a:xfrm>
            <a:off x="1220523" y="1152284"/>
            <a:ext cx="6702950" cy="36374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id="{F858AA16-D5C2-5A9A-B7BB-8EA6B12031EE}"/>
              </a:ext>
            </a:extLst>
          </p:cNvPr>
          <p:cNvSpPr/>
          <p:nvPr/>
        </p:nvSpPr>
        <p:spPr>
          <a:xfrm>
            <a:off x="1220523" y="1941951"/>
            <a:ext cx="6702950" cy="3693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Right Arrow 9">
            <a:extLst>
              <a:ext uri="{FF2B5EF4-FFF2-40B4-BE49-F238E27FC236}">
                <a16:creationId xmlns:a16="http://schemas.microsoft.com/office/drawing/2014/main" id="{FC0C0BC8-6B2B-FD97-9F08-6F2DB08307B3}"/>
              </a:ext>
            </a:extLst>
          </p:cNvPr>
          <p:cNvSpPr/>
          <p:nvPr/>
        </p:nvSpPr>
        <p:spPr>
          <a:xfrm>
            <a:off x="1220523" y="2734286"/>
            <a:ext cx="6702950" cy="3693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Right Arrow 10">
            <a:extLst>
              <a:ext uri="{FF2B5EF4-FFF2-40B4-BE49-F238E27FC236}">
                <a16:creationId xmlns:a16="http://schemas.microsoft.com/office/drawing/2014/main" id="{6E24B5A6-E2C2-8BEA-F1D8-9CF5A30BB266}"/>
              </a:ext>
            </a:extLst>
          </p:cNvPr>
          <p:cNvSpPr/>
          <p:nvPr/>
        </p:nvSpPr>
        <p:spPr>
          <a:xfrm>
            <a:off x="1220519" y="3546359"/>
            <a:ext cx="6702950" cy="3693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Right Arrow 11">
            <a:extLst>
              <a:ext uri="{FF2B5EF4-FFF2-40B4-BE49-F238E27FC236}">
                <a16:creationId xmlns:a16="http://schemas.microsoft.com/office/drawing/2014/main" id="{3622FF77-9611-0DE6-55CC-AA7082ED546B}"/>
              </a:ext>
            </a:extLst>
          </p:cNvPr>
          <p:cNvSpPr/>
          <p:nvPr/>
        </p:nvSpPr>
        <p:spPr>
          <a:xfrm>
            <a:off x="1220514" y="4338694"/>
            <a:ext cx="6702950" cy="3693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E947C4-4B73-6D66-72C7-6B48B4170501}"/>
              </a:ext>
            </a:extLst>
          </p:cNvPr>
          <p:cNvSpPr txBox="1"/>
          <p:nvPr/>
        </p:nvSpPr>
        <p:spPr>
          <a:xfrm>
            <a:off x="3845706" y="879328"/>
            <a:ext cx="1452565" cy="307777"/>
          </a:xfrm>
          <a:prstGeom prst="rect">
            <a:avLst/>
          </a:prstGeom>
          <a:noFill/>
        </p:spPr>
        <p:txBody>
          <a:bodyPr wrap="square" rtlCol="0">
            <a:spAutoFit/>
          </a:bodyPr>
          <a:lstStyle/>
          <a:p>
            <a:r>
              <a:rPr lang="en-US" sz="1400" b="1" dirty="0">
                <a:latin typeface="+mj-lt"/>
              </a:rPr>
              <a:t>Social Abilities</a:t>
            </a:r>
          </a:p>
        </p:txBody>
      </p:sp>
      <p:sp>
        <p:nvSpPr>
          <p:cNvPr id="15" name="TextBox 14">
            <a:extLst>
              <a:ext uri="{FF2B5EF4-FFF2-40B4-BE49-F238E27FC236}">
                <a16:creationId xmlns:a16="http://schemas.microsoft.com/office/drawing/2014/main" id="{2070D84C-C160-A779-8CEA-D60EC6C4F443}"/>
              </a:ext>
            </a:extLst>
          </p:cNvPr>
          <p:cNvSpPr txBox="1"/>
          <p:nvPr/>
        </p:nvSpPr>
        <p:spPr>
          <a:xfrm>
            <a:off x="3647318" y="1671899"/>
            <a:ext cx="1849342" cy="307777"/>
          </a:xfrm>
          <a:prstGeom prst="rect">
            <a:avLst/>
          </a:prstGeom>
          <a:noFill/>
        </p:spPr>
        <p:txBody>
          <a:bodyPr wrap="square" rtlCol="0">
            <a:spAutoFit/>
          </a:bodyPr>
          <a:lstStyle/>
          <a:p>
            <a:r>
              <a:rPr lang="en-US" sz="1400" b="1" dirty="0">
                <a:latin typeface="+mj-lt"/>
              </a:rPr>
              <a:t>Changes in Routine</a:t>
            </a:r>
          </a:p>
        </p:txBody>
      </p:sp>
      <p:sp>
        <p:nvSpPr>
          <p:cNvPr id="16" name="TextBox 15">
            <a:extLst>
              <a:ext uri="{FF2B5EF4-FFF2-40B4-BE49-F238E27FC236}">
                <a16:creationId xmlns:a16="http://schemas.microsoft.com/office/drawing/2014/main" id="{E9588F0C-0905-623A-0D97-379CCF7D5C19}"/>
              </a:ext>
            </a:extLst>
          </p:cNvPr>
          <p:cNvSpPr txBox="1"/>
          <p:nvPr/>
        </p:nvSpPr>
        <p:spPr>
          <a:xfrm>
            <a:off x="3819967" y="2460199"/>
            <a:ext cx="1504051" cy="307777"/>
          </a:xfrm>
          <a:prstGeom prst="rect">
            <a:avLst/>
          </a:prstGeom>
          <a:noFill/>
        </p:spPr>
        <p:txBody>
          <a:bodyPr wrap="square" rtlCol="0">
            <a:spAutoFit/>
          </a:bodyPr>
          <a:lstStyle/>
          <a:p>
            <a:r>
              <a:rPr lang="en-US" sz="1400" b="1" dirty="0">
                <a:latin typeface="+mj-lt"/>
              </a:rPr>
              <a:t>Sensory Issues</a:t>
            </a:r>
          </a:p>
        </p:txBody>
      </p:sp>
      <p:sp>
        <p:nvSpPr>
          <p:cNvPr id="18" name="TextBox 17">
            <a:extLst>
              <a:ext uri="{FF2B5EF4-FFF2-40B4-BE49-F238E27FC236}">
                <a16:creationId xmlns:a16="http://schemas.microsoft.com/office/drawing/2014/main" id="{D445B484-8442-DE5C-AC94-794F3FAFEAD4}"/>
              </a:ext>
            </a:extLst>
          </p:cNvPr>
          <p:cNvSpPr txBox="1"/>
          <p:nvPr/>
        </p:nvSpPr>
        <p:spPr>
          <a:xfrm>
            <a:off x="3566081" y="3257506"/>
            <a:ext cx="2011821" cy="307777"/>
          </a:xfrm>
          <a:prstGeom prst="rect">
            <a:avLst/>
          </a:prstGeom>
          <a:noFill/>
        </p:spPr>
        <p:txBody>
          <a:bodyPr wrap="square" rtlCol="0">
            <a:spAutoFit/>
          </a:bodyPr>
          <a:lstStyle/>
          <a:p>
            <a:r>
              <a:rPr lang="en-US" sz="1400" b="1" dirty="0">
                <a:latin typeface="+mj-lt"/>
              </a:rPr>
              <a:t>Expressive Language</a:t>
            </a:r>
          </a:p>
        </p:txBody>
      </p:sp>
      <p:sp>
        <p:nvSpPr>
          <p:cNvPr id="20" name="TextBox 19">
            <a:extLst>
              <a:ext uri="{FF2B5EF4-FFF2-40B4-BE49-F238E27FC236}">
                <a16:creationId xmlns:a16="http://schemas.microsoft.com/office/drawing/2014/main" id="{6A21811D-79D4-786A-BE84-DDFD0464C071}"/>
              </a:ext>
            </a:extLst>
          </p:cNvPr>
          <p:cNvSpPr txBox="1"/>
          <p:nvPr/>
        </p:nvSpPr>
        <p:spPr>
          <a:xfrm>
            <a:off x="3566081" y="4050655"/>
            <a:ext cx="2011821" cy="307777"/>
          </a:xfrm>
          <a:prstGeom prst="rect">
            <a:avLst/>
          </a:prstGeom>
          <a:noFill/>
        </p:spPr>
        <p:txBody>
          <a:bodyPr wrap="square" rtlCol="0">
            <a:spAutoFit/>
          </a:bodyPr>
          <a:lstStyle/>
          <a:p>
            <a:r>
              <a:rPr lang="en-US" sz="1400" b="1" dirty="0">
                <a:latin typeface="+mj-lt"/>
              </a:rPr>
              <a:t>Emotional Regulation</a:t>
            </a:r>
          </a:p>
        </p:txBody>
      </p:sp>
      <p:sp>
        <p:nvSpPr>
          <p:cNvPr id="22" name="TextBox 21">
            <a:extLst>
              <a:ext uri="{FF2B5EF4-FFF2-40B4-BE49-F238E27FC236}">
                <a16:creationId xmlns:a16="http://schemas.microsoft.com/office/drawing/2014/main" id="{5A2171D0-ED58-21C7-FE35-365AC131B04D}"/>
              </a:ext>
            </a:extLst>
          </p:cNvPr>
          <p:cNvSpPr txBox="1"/>
          <p:nvPr/>
        </p:nvSpPr>
        <p:spPr>
          <a:xfrm>
            <a:off x="8012611" y="844507"/>
            <a:ext cx="953158" cy="307777"/>
          </a:xfrm>
          <a:prstGeom prst="rect">
            <a:avLst/>
          </a:prstGeom>
          <a:noFill/>
        </p:spPr>
        <p:txBody>
          <a:bodyPr wrap="square" rtlCol="0">
            <a:spAutoFit/>
          </a:bodyPr>
          <a:lstStyle/>
          <a:p>
            <a:r>
              <a:rPr lang="en-US" sz="1400" b="1" dirty="0">
                <a:solidFill>
                  <a:schemeClr val="tx2">
                    <a:lumMod val="75000"/>
                  </a:schemeClr>
                </a:solidFill>
                <a:latin typeface="+mj-lt"/>
              </a:rPr>
              <a:t>Strength</a:t>
            </a:r>
          </a:p>
        </p:txBody>
      </p:sp>
      <p:sp>
        <p:nvSpPr>
          <p:cNvPr id="23" name="TextBox 22">
            <a:extLst>
              <a:ext uri="{FF2B5EF4-FFF2-40B4-BE49-F238E27FC236}">
                <a16:creationId xmlns:a16="http://schemas.microsoft.com/office/drawing/2014/main" id="{0DC2DD0F-8700-B38D-A588-C968393A7678}"/>
              </a:ext>
            </a:extLst>
          </p:cNvPr>
          <p:cNvSpPr txBox="1"/>
          <p:nvPr/>
        </p:nvSpPr>
        <p:spPr>
          <a:xfrm>
            <a:off x="112385" y="844507"/>
            <a:ext cx="1108129" cy="307777"/>
          </a:xfrm>
          <a:prstGeom prst="rect">
            <a:avLst/>
          </a:prstGeom>
          <a:noFill/>
        </p:spPr>
        <p:txBody>
          <a:bodyPr wrap="square" rtlCol="0">
            <a:spAutoFit/>
          </a:bodyPr>
          <a:lstStyle/>
          <a:p>
            <a:r>
              <a:rPr lang="en-US" sz="1400" b="1" dirty="0">
                <a:solidFill>
                  <a:schemeClr val="tx2">
                    <a:lumMod val="75000"/>
                  </a:schemeClr>
                </a:solidFill>
                <a:latin typeface="+mj-lt"/>
              </a:rPr>
              <a:t>Challenge</a:t>
            </a:r>
          </a:p>
        </p:txBody>
      </p:sp>
      <p:sp>
        <p:nvSpPr>
          <p:cNvPr id="2" name="Oval 1">
            <a:extLst>
              <a:ext uri="{FF2B5EF4-FFF2-40B4-BE49-F238E27FC236}">
                <a16:creationId xmlns:a16="http://schemas.microsoft.com/office/drawing/2014/main" id="{CBDC389A-8CBA-9104-7053-0245CA7D5DFC}"/>
              </a:ext>
            </a:extLst>
          </p:cNvPr>
          <p:cNvSpPr/>
          <p:nvPr/>
        </p:nvSpPr>
        <p:spPr>
          <a:xfrm>
            <a:off x="5577902" y="1187105"/>
            <a:ext cx="299267" cy="328922"/>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FC74FEE-14C0-CB90-17CE-0627F441F95A}"/>
              </a:ext>
            </a:extLst>
          </p:cNvPr>
          <p:cNvSpPr/>
          <p:nvPr/>
        </p:nvSpPr>
        <p:spPr>
          <a:xfrm>
            <a:off x="4571999" y="1958768"/>
            <a:ext cx="320431" cy="332777"/>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9EBAC07-AAC0-92D7-D958-C958BC3564D8}"/>
              </a:ext>
            </a:extLst>
          </p:cNvPr>
          <p:cNvSpPr/>
          <p:nvPr/>
        </p:nvSpPr>
        <p:spPr>
          <a:xfrm>
            <a:off x="4571999" y="2789765"/>
            <a:ext cx="320431" cy="332777"/>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4F5D039-A8AD-209D-E7AF-7F1CCE587673}"/>
              </a:ext>
            </a:extLst>
          </p:cNvPr>
          <p:cNvSpPr/>
          <p:nvPr/>
        </p:nvSpPr>
        <p:spPr>
          <a:xfrm>
            <a:off x="5556738" y="3562264"/>
            <a:ext cx="320431" cy="332777"/>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F7D5677-3C97-1B8D-4C15-4839C1FAA680}"/>
              </a:ext>
            </a:extLst>
          </p:cNvPr>
          <p:cNvSpPr/>
          <p:nvPr/>
        </p:nvSpPr>
        <p:spPr>
          <a:xfrm>
            <a:off x="2456544" y="1142150"/>
            <a:ext cx="320431" cy="332777"/>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F1E4CB-8391-51B0-AE59-C06690198588}"/>
              </a:ext>
            </a:extLst>
          </p:cNvPr>
          <p:cNvSpPr/>
          <p:nvPr/>
        </p:nvSpPr>
        <p:spPr>
          <a:xfrm>
            <a:off x="2856523" y="4338694"/>
            <a:ext cx="320431" cy="332777"/>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8B6799-16F5-FE89-A2D8-C89AFEDECD34}"/>
              </a:ext>
            </a:extLst>
          </p:cNvPr>
          <p:cNvSpPr/>
          <p:nvPr/>
        </p:nvSpPr>
        <p:spPr>
          <a:xfrm>
            <a:off x="3011436" y="1944665"/>
            <a:ext cx="320431" cy="332777"/>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457B42-F6A1-9157-BF53-53DF98150778}"/>
              </a:ext>
            </a:extLst>
          </p:cNvPr>
          <p:cNvSpPr/>
          <p:nvPr/>
        </p:nvSpPr>
        <p:spPr>
          <a:xfrm>
            <a:off x="2699483" y="2752680"/>
            <a:ext cx="320431" cy="332777"/>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21FD8C-8973-DE6E-3840-149FE9C1C631}"/>
              </a:ext>
            </a:extLst>
          </p:cNvPr>
          <p:cNvSpPr/>
          <p:nvPr/>
        </p:nvSpPr>
        <p:spPr>
          <a:xfrm>
            <a:off x="2115180" y="3577325"/>
            <a:ext cx="320431" cy="332777"/>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4A76251-88ED-3D2D-9EFC-C9078314C677}"/>
              </a:ext>
            </a:extLst>
          </p:cNvPr>
          <p:cNvSpPr/>
          <p:nvPr/>
        </p:nvSpPr>
        <p:spPr>
          <a:xfrm>
            <a:off x="2539267" y="4344033"/>
            <a:ext cx="320431" cy="332777"/>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A9FEB7A-686D-B9D4-23AB-20F2E7432724}"/>
              </a:ext>
            </a:extLst>
          </p:cNvPr>
          <p:cNvSpPr/>
          <p:nvPr/>
        </p:nvSpPr>
        <p:spPr>
          <a:xfrm>
            <a:off x="4411772" y="1179046"/>
            <a:ext cx="320431" cy="33277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798096-000D-F653-4465-9D50F001E097}"/>
              </a:ext>
            </a:extLst>
          </p:cNvPr>
          <p:cNvSpPr/>
          <p:nvPr/>
        </p:nvSpPr>
        <p:spPr>
          <a:xfrm>
            <a:off x="6100910" y="1967176"/>
            <a:ext cx="320431" cy="33277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A24EBF8-E0AF-17F6-72F2-434CC3B5E632}"/>
              </a:ext>
            </a:extLst>
          </p:cNvPr>
          <p:cNvSpPr/>
          <p:nvPr/>
        </p:nvSpPr>
        <p:spPr>
          <a:xfrm>
            <a:off x="3635741" y="2752680"/>
            <a:ext cx="320431" cy="33277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BCF8EC-99B0-378A-9544-7F6E0D32D6A2}"/>
              </a:ext>
            </a:extLst>
          </p:cNvPr>
          <p:cNvSpPr/>
          <p:nvPr/>
        </p:nvSpPr>
        <p:spPr>
          <a:xfrm>
            <a:off x="4937040" y="3554767"/>
            <a:ext cx="320431" cy="33277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510D3BE-7B4C-3696-C259-E9CB060DC4CA}"/>
              </a:ext>
            </a:extLst>
          </p:cNvPr>
          <p:cNvSpPr/>
          <p:nvPr/>
        </p:nvSpPr>
        <p:spPr>
          <a:xfrm>
            <a:off x="3956172" y="4373515"/>
            <a:ext cx="320431" cy="33277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42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F342DF-3619-3918-A995-54ACE2093ECD}"/>
              </a:ext>
            </a:extLst>
          </p:cNvPr>
          <p:cNvSpPr>
            <a:spLocks noGrp="1"/>
          </p:cNvSpPr>
          <p:nvPr>
            <p:ph type="title"/>
          </p:nvPr>
        </p:nvSpPr>
        <p:spPr>
          <a:xfrm>
            <a:off x="457200" y="1303794"/>
            <a:ext cx="8229600" cy="1695127"/>
          </a:xfrm>
        </p:spPr>
        <p:txBody>
          <a:bodyPr>
            <a:normAutofit/>
          </a:bodyPr>
          <a:lstStyle/>
          <a:p>
            <a:r>
              <a:rPr lang="en-US" dirty="0"/>
              <a:t>Gender Differences in Autism</a:t>
            </a:r>
          </a:p>
        </p:txBody>
      </p:sp>
    </p:spTree>
    <p:extLst>
      <p:ext uri="{BB962C8B-B14F-4D97-AF65-F5344CB8AC3E}">
        <p14:creationId xmlns:p14="http://schemas.microsoft.com/office/powerpoint/2010/main" val="166351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FAF31-8460-6118-3260-423A3E04143B}"/>
              </a:ext>
            </a:extLst>
          </p:cNvPr>
          <p:cNvSpPr>
            <a:spLocks noGrp="1"/>
          </p:cNvSpPr>
          <p:nvPr>
            <p:ph type="title"/>
          </p:nvPr>
        </p:nvSpPr>
        <p:spPr>
          <a:xfrm>
            <a:off x="457200" y="780594"/>
            <a:ext cx="8229600" cy="647987"/>
          </a:xfrm>
        </p:spPr>
        <p:txBody>
          <a:bodyPr anchor="ctr">
            <a:normAutofit/>
          </a:bodyPr>
          <a:lstStyle/>
          <a:p>
            <a:pPr>
              <a:lnSpc>
                <a:spcPct val="90000"/>
              </a:lnSpc>
            </a:pPr>
            <a:r>
              <a:rPr lang="en-US" sz="3700" dirty="0"/>
              <a:t>Medical Model Gender Differences</a:t>
            </a:r>
          </a:p>
        </p:txBody>
      </p:sp>
      <p:pic>
        <p:nvPicPr>
          <p:cNvPr id="3074" name="Picture 2" descr="Addressing gender inequality within healthcare">
            <a:extLst>
              <a:ext uri="{FF2B5EF4-FFF2-40B4-BE49-F238E27FC236}">
                <a16:creationId xmlns:a16="http://schemas.microsoft.com/office/drawing/2014/main" id="{74E964AD-B0D0-0423-ACAA-114ED60AD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50"/>
          <a:stretch/>
        </p:blipFill>
        <p:spPr bwMode="auto">
          <a:xfrm>
            <a:off x="180914" y="1440011"/>
            <a:ext cx="4314887" cy="3158264"/>
          </a:xfrm>
          <a:prstGeom prst="rect">
            <a:avLst/>
          </a:prstGeom>
          <a:solidFill>
            <a:srgbClr val="FFFFFF"/>
          </a:solidFill>
        </p:spPr>
      </p:pic>
      <p:sp>
        <p:nvSpPr>
          <p:cNvPr id="4" name="Content Placeholder 3">
            <a:extLst>
              <a:ext uri="{FF2B5EF4-FFF2-40B4-BE49-F238E27FC236}">
                <a16:creationId xmlns:a16="http://schemas.microsoft.com/office/drawing/2014/main" id="{0ED3D5F9-A2CC-3283-4EA4-9564237F46B3}"/>
              </a:ext>
            </a:extLst>
          </p:cNvPr>
          <p:cNvSpPr>
            <a:spLocks noGrp="1"/>
          </p:cNvSpPr>
          <p:nvPr>
            <p:ph sz="half" idx="2"/>
          </p:nvPr>
        </p:nvSpPr>
        <p:spPr>
          <a:xfrm>
            <a:off x="4648201" y="1440011"/>
            <a:ext cx="4495800" cy="3158264"/>
          </a:xfrm>
        </p:spPr>
        <p:txBody>
          <a:bodyPr>
            <a:normAutofit fontScale="85000" lnSpcReduction="20000"/>
          </a:bodyPr>
          <a:lstStyle/>
          <a:p>
            <a:pPr>
              <a:lnSpc>
                <a:spcPct val="90000"/>
              </a:lnSpc>
            </a:pPr>
            <a:r>
              <a:rPr lang="en-US" sz="2000" dirty="0"/>
              <a:t>Historical </a:t>
            </a:r>
          </a:p>
          <a:p>
            <a:pPr lvl="1">
              <a:lnSpc>
                <a:spcPct val="90000"/>
              </a:lnSpc>
            </a:pPr>
            <a:r>
              <a:rPr lang="en-US" sz="2000" dirty="0"/>
              <a:t>Medical research and data has been male focused</a:t>
            </a:r>
          </a:p>
          <a:p>
            <a:pPr>
              <a:lnSpc>
                <a:spcPct val="90000"/>
              </a:lnSpc>
            </a:pPr>
            <a:r>
              <a:rPr lang="en-US" sz="2000" dirty="0"/>
              <a:t>Affected by:</a:t>
            </a:r>
          </a:p>
          <a:p>
            <a:pPr lvl="1">
              <a:lnSpc>
                <a:spcPct val="90000"/>
              </a:lnSpc>
            </a:pPr>
            <a:r>
              <a:rPr lang="en-US" sz="2000" dirty="0"/>
              <a:t>Biological factors</a:t>
            </a:r>
          </a:p>
          <a:p>
            <a:pPr lvl="1">
              <a:lnSpc>
                <a:spcPct val="90000"/>
              </a:lnSpc>
            </a:pPr>
            <a:r>
              <a:rPr lang="en-US" sz="2000" dirty="0"/>
              <a:t>Social biases</a:t>
            </a:r>
          </a:p>
          <a:p>
            <a:pPr lvl="1">
              <a:lnSpc>
                <a:spcPct val="90000"/>
              </a:lnSpc>
            </a:pPr>
            <a:r>
              <a:rPr lang="en-US" sz="2000" dirty="0"/>
              <a:t>Healthcare practices</a:t>
            </a:r>
          </a:p>
          <a:p>
            <a:pPr>
              <a:lnSpc>
                <a:spcPct val="90000"/>
              </a:lnSpc>
            </a:pPr>
            <a:r>
              <a:rPr lang="en-US" sz="2000" dirty="0"/>
              <a:t>Gender bias</a:t>
            </a:r>
          </a:p>
          <a:p>
            <a:pPr lvl="1">
              <a:lnSpc>
                <a:spcPct val="90000"/>
              </a:lnSpc>
            </a:pPr>
            <a:r>
              <a:rPr lang="en-US" sz="2000" dirty="0"/>
              <a:t>Social roles, gender norms, cultural expectations</a:t>
            </a:r>
          </a:p>
          <a:p>
            <a:pPr lvl="1">
              <a:lnSpc>
                <a:spcPct val="90000"/>
              </a:lnSpc>
            </a:pPr>
            <a:r>
              <a:rPr lang="en-US" sz="2000" dirty="0"/>
              <a:t>Delayed diagnosis</a:t>
            </a:r>
          </a:p>
          <a:p>
            <a:pPr lvl="1">
              <a:lnSpc>
                <a:spcPct val="90000"/>
              </a:lnSpc>
            </a:pPr>
            <a:r>
              <a:rPr lang="en-US" sz="2000" dirty="0"/>
              <a:t>Undertreatment</a:t>
            </a:r>
          </a:p>
          <a:p>
            <a:pPr lvl="1">
              <a:lnSpc>
                <a:spcPct val="90000"/>
              </a:lnSpc>
            </a:pPr>
            <a:r>
              <a:rPr lang="en-US" sz="2000" dirty="0"/>
              <a:t>Negative health outcomes</a:t>
            </a:r>
          </a:p>
          <a:p>
            <a:pPr marL="0" indent="0">
              <a:lnSpc>
                <a:spcPct val="90000"/>
              </a:lnSpc>
              <a:buNone/>
            </a:pPr>
            <a:endParaRPr lang="en-US" sz="1100" dirty="0"/>
          </a:p>
        </p:txBody>
      </p:sp>
      <p:sp>
        <p:nvSpPr>
          <p:cNvPr id="5" name="TextBox 4">
            <a:extLst>
              <a:ext uri="{FF2B5EF4-FFF2-40B4-BE49-F238E27FC236}">
                <a16:creationId xmlns:a16="http://schemas.microsoft.com/office/drawing/2014/main" id="{F0C0D179-A820-5D02-B636-95518C2804B5}"/>
              </a:ext>
            </a:extLst>
          </p:cNvPr>
          <p:cNvSpPr txBox="1"/>
          <p:nvPr/>
        </p:nvSpPr>
        <p:spPr>
          <a:xfrm>
            <a:off x="180914" y="4754880"/>
            <a:ext cx="1449103" cy="215444"/>
          </a:xfrm>
          <a:prstGeom prst="rect">
            <a:avLst/>
          </a:prstGeom>
          <a:noFill/>
        </p:spPr>
        <p:txBody>
          <a:bodyPr wrap="square" rtlCol="0">
            <a:spAutoFit/>
          </a:bodyPr>
          <a:lstStyle/>
          <a:p>
            <a:r>
              <a:rPr lang="en-US" sz="800" dirty="0"/>
              <a:t>Image Courtesy Health Europa</a:t>
            </a:r>
          </a:p>
        </p:txBody>
      </p:sp>
      <p:sp>
        <p:nvSpPr>
          <p:cNvPr id="6" name="TextBox 5">
            <a:extLst>
              <a:ext uri="{FF2B5EF4-FFF2-40B4-BE49-F238E27FC236}">
                <a16:creationId xmlns:a16="http://schemas.microsoft.com/office/drawing/2014/main" id="{E4963884-F0B1-F52E-72AE-6CD889B90D58}"/>
              </a:ext>
            </a:extLst>
          </p:cNvPr>
          <p:cNvSpPr txBox="1"/>
          <p:nvPr/>
        </p:nvSpPr>
        <p:spPr>
          <a:xfrm>
            <a:off x="4699221" y="4754880"/>
            <a:ext cx="1558456" cy="215444"/>
          </a:xfrm>
          <a:prstGeom prst="rect">
            <a:avLst/>
          </a:prstGeom>
          <a:noFill/>
        </p:spPr>
        <p:txBody>
          <a:bodyPr wrap="square" rtlCol="0">
            <a:spAutoFit/>
          </a:bodyPr>
          <a:lstStyle/>
          <a:p>
            <a:r>
              <a:rPr lang="en-US" sz="800" dirty="0"/>
              <a:t>Via National Institutes of Health</a:t>
            </a:r>
          </a:p>
        </p:txBody>
      </p:sp>
    </p:spTree>
    <p:extLst>
      <p:ext uri="{BB962C8B-B14F-4D97-AF65-F5344CB8AC3E}">
        <p14:creationId xmlns:p14="http://schemas.microsoft.com/office/powerpoint/2010/main" val="47200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5231147-76E5-643D-FFE6-7D23BA204126}"/>
              </a:ext>
            </a:extLst>
          </p:cNvPr>
          <p:cNvSpPr>
            <a:spLocks noGrp="1"/>
          </p:cNvSpPr>
          <p:nvPr>
            <p:ph type="body" sz="quarter" idx="3"/>
          </p:nvPr>
        </p:nvSpPr>
        <p:spPr>
          <a:xfrm>
            <a:off x="5583280" y="633757"/>
            <a:ext cx="1631788" cy="599829"/>
          </a:xfrm>
        </p:spPr>
        <p:txBody>
          <a:bodyPr>
            <a:normAutofit/>
          </a:bodyPr>
          <a:lstStyle/>
          <a:p>
            <a:r>
              <a:rPr lang="en-US" sz="3200" dirty="0"/>
              <a:t>Females</a:t>
            </a:r>
          </a:p>
        </p:txBody>
      </p:sp>
      <p:sp>
        <p:nvSpPr>
          <p:cNvPr id="3" name="Text Placeholder 2">
            <a:extLst>
              <a:ext uri="{FF2B5EF4-FFF2-40B4-BE49-F238E27FC236}">
                <a16:creationId xmlns:a16="http://schemas.microsoft.com/office/drawing/2014/main" id="{A00FDC7B-5ED8-1A5F-97B9-3BE76089C920}"/>
              </a:ext>
            </a:extLst>
          </p:cNvPr>
          <p:cNvSpPr>
            <a:spLocks noGrp="1"/>
          </p:cNvSpPr>
          <p:nvPr>
            <p:ph type="body" idx="1"/>
          </p:nvPr>
        </p:nvSpPr>
        <p:spPr>
          <a:xfrm>
            <a:off x="1323891" y="622012"/>
            <a:ext cx="1270861" cy="599829"/>
          </a:xfrm>
        </p:spPr>
        <p:txBody>
          <a:bodyPr>
            <a:normAutofit/>
          </a:bodyPr>
          <a:lstStyle/>
          <a:p>
            <a:r>
              <a:rPr lang="en-US" sz="3200" dirty="0"/>
              <a:t>Males</a:t>
            </a:r>
          </a:p>
        </p:txBody>
      </p:sp>
      <p:sp>
        <p:nvSpPr>
          <p:cNvPr id="4" name="Content Placeholder 3">
            <a:extLst>
              <a:ext uri="{FF2B5EF4-FFF2-40B4-BE49-F238E27FC236}">
                <a16:creationId xmlns:a16="http://schemas.microsoft.com/office/drawing/2014/main" id="{322D4FF2-E4F7-6CA5-7CCD-CC34400C27BF}"/>
              </a:ext>
            </a:extLst>
          </p:cNvPr>
          <p:cNvSpPr>
            <a:spLocks noGrp="1"/>
          </p:cNvSpPr>
          <p:nvPr>
            <p:ph sz="half" idx="2"/>
          </p:nvPr>
        </p:nvSpPr>
        <p:spPr>
          <a:xfrm>
            <a:off x="457199" y="1233586"/>
            <a:ext cx="4040188" cy="2346311"/>
          </a:xfrm>
        </p:spPr>
        <p:txBody>
          <a:bodyPr>
            <a:normAutofit/>
          </a:bodyPr>
          <a:lstStyle/>
          <a:p>
            <a:r>
              <a:rPr lang="en-US" sz="1800" dirty="0"/>
              <a:t>More social challenges</a:t>
            </a:r>
          </a:p>
          <a:p>
            <a:r>
              <a:rPr lang="en-US" sz="1800" dirty="0"/>
              <a:t>Prefers solitary activity</a:t>
            </a:r>
          </a:p>
          <a:p>
            <a:r>
              <a:rPr lang="en-US" sz="1800" dirty="0"/>
              <a:t>Earlier diagnosis</a:t>
            </a:r>
          </a:p>
          <a:p>
            <a:r>
              <a:rPr lang="en-US" sz="1800" dirty="0"/>
              <a:t>External behaviors</a:t>
            </a:r>
          </a:p>
          <a:p>
            <a:r>
              <a:rPr lang="en-US" sz="1800" dirty="0"/>
              <a:t>Less expressive</a:t>
            </a:r>
          </a:p>
          <a:p>
            <a:r>
              <a:rPr lang="en-US" sz="1800" dirty="0"/>
              <a:t>Display more aggressive behaviors</a:t>
            </a:r>
          </a:p>
        </p:txBody>
      </p:sp>
      <p:sp>
        <p:nvSpPr>
          <p:cNvPr id="6" name="Content Placeholder 5">
            <a:extLst>
              <a:ext uri="{FF2B5EF4-FFF2-40B4-BE49-F238E27FC236}">
                <a16:creationId xmlns:a16="http://schemas.microsoft.com/office/drawing/2014/main" id="{7AA71CE1-24EC-7B70-0216-D50AB0F839DD}"/>
              </a:ext>
            </a:extLst>
          </p:cNvPr>
          <p:cNvSpPr>
            <a:spLocks noGrp="1"/>
          </p:cNvSpPr>
          <p:nvPr>
            <p:ph sz="quarter" idx="4"/>
          </p:nvPr>
        </p:nvSpPr>
        <p:spPr>
          <a:xfrm>
            <a:off x="4645026" y="1258163"/>
            <a:ext cx="4041775" cy="2479557"/>
          </a:xfrm>
        </p:spPr>
        <p:txBody>
          <a:bodyPr>
            <a:normAutofit/>
          </a:bodyPr>
          <a:lstStyle/>
          <a:p>
            <a:r>
              <a:rPr lang="en-US" sz="1800" dirty="0"/>
              <a:t>Masking and camouflaging</a:t>
            </a:r>
          </a:p>
          <a:p>
            <a:r>
              <a:rPr lang="en-US" sz="1800" dirty="0"/>
              <a:t>Desire to fit in</a:t>
            </a:r>
          </a:p>
          <a:p>
            <a:r>
              <a:rPr lang="en-US" sz="1800" dirty="0"/>
              <a:t>Delayed diagnosis</a:t>
            </a:r>
          </a:p>
          <a:p>
            <a:r>
              <a:rPr lang="en-US" sz="1800" dirty="0"/>
              <a:t>Internalize emotions</a:t>
            </a:r>
          </a:p>
          <a:p>
            <a:r>
              <a:rPr lang="en-US" sz="1800" dirty="0"/>
              <a:t>Expressive language strengths</a:t>
            </a:r>
          </a:p>
          <a:p>
            <a:r>
              <a:rPr lang="en-US" sz="1800" dirty="0"/>
              <a:t>Greater anxiety, depression, and eating disorders</a:t>
            </a:r>
          </a:p>
        </p:txBody>
      </p:sp>
      <p:pic>
        <p:nvPicPr>
          <p:cNvPr id="4100" name="Picture 4" descr="Is Autism Different for Girls and Boys ...">
            <a:extLst>
              <a:ext uri="{FF2B5EF4-FFF2-40B4-BE49-F238E27FC236}">
                <a16:creationId xmlns:a16="http://schemas.microsoft.com/office/drawing/2014/main" id="{6AA06F82-242E-F7C8-BC99-335889EC7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552" y="3641911"/>
            <a:ext cx="3810895" cy="13435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BFDCFA-84C3-D335-49A4-1E1C36E70F51}"/>
              </a:ext>
            </a:extLst>
          </p:cNvPr>
          <p:cNvSpPr txBox="1"/>
          <p:nvPr/>
        </p:nvSpPr>
        <p:spPr>
          <a:xfrm>
            <a:off x="627239" y="4770035"/>
            <a:ext cx="1967513" cy="215444"/>
          </a:xfrm>
          <a:prstGeom prst="rect">
            <a:avLst/>
          </a:prstGeom>
          <a:noFill/>
        </p:spPr>
        <p:txBody>
          <a:bodyPr wrap="square" rtlCol="0">
            <a:spAutoFit/>
          </a:bodyPr>
          <a:lstStyle/>
          <a:p>
            <a:r>
              <a:rPr lang="en-US" sz="800" dirty="0"/>
              <a:t>Image courtesy Frontiers for Young Minds</a:t>
            </a:r>
          </a:p>
        </p:txBody>
      </p:sp>
    </p:spTree>
    <p:extLst>
      <p:ext uri="{BB962C8B-B14F-4D97-AF65-F5344CB8AC3E}">
        <p14:creationId xmlns:p14="http://schemas.microsoft.com/office/powerpoint/2010/main" val="382479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F748-3DBA-CE4A-B5C0-0FA066E51DE7}"/>
              </a:ext>
            </a:extLst>
          </p:cNvPr>
          <p:cNvSpPr>
            <a:spLocks noGrp="1"/>
          </p:cNvSpPr>
          <p:nvPr>
            <p:ph type="title"/>
          </p:nvPr>
        </p:nvSpPr>
        <p:spPr>
          <a:xfrm>
            <a:off x="2345341" y="554251"/>
            <a:ext cx="4453316" cy="891540"/>
          </a:xfrm>
          <a:ln w="50800"/>
        </p:spPr>
        <p:txBody>
          <a:bodyPr>
            <a:normAutofit/>
          </a:bodyPr>
          <a:lstStyle/>
          <a:p>
            <a:r>
              <a:rPr lang="en-US" sz="3600" b="1" dirty="0">
                <a:effectLst>
                  <a:outerShdw sx="1000" sy="1000" algn="tl" rotWithShape="0">
                    <a:prstClr val="black"/>
                  </a:outerShdw>
                  <a:reflection blurRad="6350" endPos="0" dir="5400000" sy="-100000" algn="bl" rotWithShape="0"/>
                </a:effectLst>
              </a:rPr>
              <a:t>FSU CARD</a:t>
            </a:r>
          </a:p>
        </p:txBody>
      </p:sp>
      <p:sp>
        <p:nvSpPr>
          <p:cNvPr id="3" name="Content Placeholder 2">
            <a:extLst>
              <a:ext uri="{FF2B5EF4-FFF2-40B4-BE49-F238E27FC236}">
                <a16:creationId xmlns:a16="http://schemas.microsoft.com/office/drawing/2014/main" id="{48A9A801-BC90-3E40-8DDB-ED339251B2C8}"/>
              </a:ext>
            </a:extLst>
          </p:cNvPr>
          <p:cNvSpPr>
            <a:spLocks noGrp="1"/>
          </p:cNvSpPr>
          <p:nvPr>
            <p:ph idx="1"/>
          </p:nvPr>
        </p:nvSpPr>
        <p:spPr>
          <a:xfrm>
            <a:off x="2412196" y="1568254"/>
            <a:ext cx="4453316" cy="2934003"/>
          </a:xfrm>
          <a:solidFill>
            <a:schemeClr val="bg1"/>
          </a:solidFill>
          <a:ln w="50800">
            <a:solidFill>
              <a:srgbClr val="D0B884"/>
            </a:solidFill>
          </a:ln>
        </p:spPr>
        <p:txBody>
          <a:bodyPr vert="horz" lIns="91440" tIns="45720" rIns="91440" bIns="45720" rtlCol="0" anchor="t">
            <a:noAutofit/>
          </a:bodyPr>
          <a:lstStyle/>
          <a:p>
            <a:pPr marL="0" indent="0" algn="ctr">
              <a:buNone/>
            </a:pPr>
            <a:r>
              <a:rPr lang="en-US" sz="2400" b="1" dirty="0">
                <a:latin typeface="Arial" panose="020B0604020202020204" pitchFamily="34" charset="0"/>
                <a:cs typeface="Arial" panose="020B0604020202020204" pitchFamily="34" charset="0"/>
              </a:rPr>
              <a:t>No endorsements are implied in this lecture.</a:t>
            </a:r>
          </a:p>
          <a:p>
            <a:pPr marL="0" indent="0" algn="ctr">
              <a:buNone/>
            </a:pPr>
            <a:br>
              <a:rPr lang="en-US" sz="2400"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All images have been credited or obtained with proper licensing.</a:t>
            </a:r>
            <a:br>
              <a:rPr lang="en-US" sz="2400" dirty="0">
                <a:latin typeface="Times New Roman" panose="02020603050405020304" pitchFamily="18" charset="0"/>
                <a:cs typeface="Times New Roman" panose="02020603050405020304" pitchFamily="18" charset="0"/>
              </a:rPr>
            </a:b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6B177CA-EE3B-5643-8E52-55F5853586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9431" y="2459795"/>
            <a:ext cx="738845" cy="740755"/>
          </a:xfrm>
          <a:prstGeom prst="rect">
            <a:avLst/>
          </a:prstGeom>
        </p:spPr>
      </p:pic>
    </p:spTree>
    <p:extLst>
      <p:ext uri="{BB962C8B-B14F-4D97-AF65-F5344CB8AC3E}">
        <p14:creationId xmlns:p14="http://schemas.microsoft.com/office/powerpoint/2010/main" val="380278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78AAC6-1E13-F3BC-1F3C-61432536820E}"/>
              </a:ext>
            </a:extLst>
          </p:cNvPr>
          <p:cNvSpPr>
            <a:spLocks noGrp="1"/>
          </p:cNvSpPr>
          <p:nvPr>
            <p:ph type="title"/>
          </p:nvPr>
        </p:nvSpPr>
        <p:spPr>
          <a:xfrm>
            <a:off x="457200" y="873672"/>
            <a:ext cx="8229600" cy="729154"/>
          </a:xfrm>
        </p:spPr>
        <p:txBody>
          <a:bodyPr anchor="ctr">
            <a:normAutofit/>
          </a:bodyPr>
          <a:lstStyle/>
          <a:p>
            <a:pPr>
              <a:lnSpc>
                <a:spcPct val="90000"/>
              </a:lnSpc>
            </a:pPr>
            <a:r>
              <a:rPr lang="en-US" dirty="0"/>
              <a:t>In Closing</a:t>
            </a:r>
            <a:endParaRPr lang="en-US"/>
          </a:p>
        </p:txBody>
      </p:sp>
      <p:pic>
        <p:nvPicPr>
          <p:cNvPr id="5122" name="Picture 2" descr="80 Autism Quotes to Inspire and Educate - Apex ABA Therapy">
            <a:extLst>
              <a:ext uri="{FF2B5EF4-FFF2-40B4-BE49-F238E27FC236}">
                <a16:creationId xmlns:a16="http://schemas.microsoft.com/office/drawing/2014/main" id="{C38BF626-94E0-5BDF-A619-33EBB5D206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8039" r="3" b="22017"/>
          <a:stretch/>
        </p:blipFill>
        <p:spPr bwMode="auto">
          <a:xfrm>
            <a:off x="457200" y="1760481"/>
            <a:ext cx="8229600" cy="2775019"/>
          </a:xfrm>
          <a:prstGeom prst="rect">
            <a:avLst/>
          </a:prstGeom>
          <a:solidFill>
            <a:srgbClr val="FFFFFF"/>
          </a:solidFill>
        </p:spPr>
      </p:pic>
    </p:spTree>
    <p:extLst>
      <p:ext uri="{BB962C8B-B14F-4D97-AF65-F5344CB8AC3E}">
        <p14:creationId xmlns:p14="http://schemas.microsoft.com/office/powerpoint/2010/main" val="439056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7F6-6092-52F5-77F2-A56CE57623C8}"/>
              </a:ext>
            </a:extLst>
          </p:cNvPr>
          <p:cNvSpPr>
            <a:spLocks noGrp="1"/>
          </p:cNvSpPr>
          <p:nvPr>
            <p:ph type="title"/>
          </p:nvPr>
        </p:nvSpPr>
        <p:spPr>
          <a:xfrm>
            <a:off x="457200" y="738500"/>
            <a:ext cx="8229600" cy="729154"/>
          </a:xfrm>
        </p:spPr>
        <p:txBody>
          <a:bodyPr>
            <a:normAutofit fontScale="90000"/>
          </a:bodyPr>
          <a:lstStyle/>
          <a:p>
            <a:r>
              <a:rPr lang="en-US" dirty="0"/>
              <a:t>Thank you!</a:t>
            </a:r>
          </a:p>
        </p:txBody>
      </p:sp>
      <p:sp>
        <p:nvSpPr>
          <p:cNvPr id="3" name="Content Placeholder 2">
            <a:extLst>
              <a:ext uri="{FF2B5EF4-FFF2-40B4-BE49-F238E27FC236}">
                <a16:creationId xmlns:a16="http://schemas.microsoft.com/office/drawing/2014/main" id="{27ECA1BF-EF8F-6CF3-B6FB-D313C8B4DF59}"/>
              </a:ext>
            </a:extLst>
          </p:cNvPr>
          <p:cNvSpPr>
            <a:spLocks noGrp="1"/>
          </p:cNvSpPr>
          <p:nvPr>
            <p:ph idx="1"/>
          </p:nvPr>
        </p:nvSpPr>
        <p:spPr>
          <a:xfrm>
            <a:off x="457200" y="1467654"/>
            <a:ext cx="8229600" cy="3541667"/>
          </a:xfrm>
        </p:spPr>
        <p:txBody>
          <a:bodyPr/>
          <a:lstStyle/>
          <a:p>
            <a:pPr marL="0" indent="0" algn="ctr">
              <a:buNone/>
            </a:pPr>
            <a:r>
              <a:rPr lang="en-US" dirty="0"/>
              <a:t>Please complete a brief survey</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1000" b="0" i="0" dirty="0">
              <a:solidFill>
                <a:srgbClr val="32363A"/>
              </a:solidFill>
              <a:effectLst/>
              <a:latin typeface="72"/>
            </a:endParaRPr>
          </a:p>
          <a:p>
            <a:pPr marL="0" indent="0" algn="ctr">
              <a:buNone/>
            </a:pPr>
            <a:endParaRPr lang="en-US" sz="1000" b="0" i="0" dirty="0">
              <a:solidFill>
                <a:srgbClr val="32363A"/>
              </a:solidFill>
              <a:effectLst/>
              <a:latin typeface="72"/>
            </a:endParaRPr>
          </a:p>
          <a:p>
            <a:pPr marL="0" indent="0" algn="ctr">
              <a:buNone/>
            </a:pPr>
            <a:endParaRPr lang="en-US" sz="1000" dirty="0">
              <a:solidFill>
                <a:srgbClr val="32363A"/>
              </a:solidFill>
              <a:latin typeface="72"/>
            </a:endParaRPr>
          </a:p>
          <a:p>
            <a:pPr marL="0" indent="0" algn="ctr">
              <a:buNone/>
            </a:pPr>
            <a:endParaRPr lang="en-US" sz="1000" b="0" i="0" dirty="0">
              <a:solidFill>
                <a:srgbClr val="32363A"/>
              </a:solidFill>
              <a:effectLst/>
              <a:latin typeface="72"/>
            </a:endParaRPr>
          </a:p>
          <a:p>
            <a:pPr marL="0" indent="0" algn="ctr">
              <a:buNone/>
            </a:pPr>
            <a:endParaRPr lang="en-US" sz="1000" b="0" i="0" dirty="0">
              <a:solidFill>
                <a:srgbClr val="32363A"/>
              </a:solidFill>
              <a:effectLst/>
              <a:latin typeface="72"/>
            </a:endParaRPr>
          </a:p>
          <a:p>
            <a:pPr marL="0" indent="0" algn="ctr">
              <a:buNone/>
            </a:pPr>
            <a:r>
              <a:rPr lang="en-US" sz="1000" b="0" i="0" dirty="0">
                <a:solidFill>
                  <a:srgbClr val="32363A"/>
                </a:solidFill>
                <a:effectLst/>
                <a:latin typeface="72"/>
              </a:rPr>
              <a:t>https://fsu.qualtrics.com/jfe/form/SV_3WcXIOCGpHl5b5s</a:t>
            </a:r>
            <a:endParaRPr lang="en-US" sz="1000" dirty="0"/>
          </a:p>
          <a:p>
            <a:pPr marL="0" indent="0" algn="ctr">
              <a:buNone/>
            </a:pPr>
            <a:endParaRPr lang="en-US" sz="1000" dirty="0"/>
          </a:p>
        </p:txBody>
      </p:sp>
      <p:pic>
        <p:nvPicPr>
          <p:cNvPr id="4" name="Picture 3">
            <a:extLst>
              <a:ext uri="{FF2B5EF4-FFF2-40B4-BE49-F238E27FC236}">
                <a16:creationId xmlns:a16="http://schemas.microsoft.com/office/drawing/2014/main" id="{D7D1FB5B-D874-1003-58F5-3BFEA5E45D26}"/>
              </a:ext>
            </a:extLst>
          </p:cNvPr>
          <p:cNvPicPr>
            <a:picLocks noChangeAspect="1"/>
          </p:cNvPicPr>
          <p:nvPr/>
        </p:nvPicPr>
        <p:blipFill>
          <a:blip r:embed="rId2"/>
          <a:srcRect l="7927" t="6292" r="7927" b="6056"/>
          <a:stretch/>
        </p:blipFill>
        <p:spPr>
          <a:xfrm>
            <a:off x="3321658" y="2027893"/>
            <a:ext cx="2500684" cy="2604879"/>
          </a:xfrm>
          <a:prstGeom prst="rect">
            <a:avLst/>
          </a:prstGeom>
        </p:spPr>
      </p:pic>
    </p:spTree>
    <p:extLst>
      <p:ext uri="{BB962C8B-B14F-4D97-AF65-F5344CB8AC3E}">
        <p14:creationId xmlns:p14="http://schemas.microsoft.com/office/powerpoint/2010/main" val="134035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65507"/>
            <a:ext cx="8229600" cy="729154"/>
          </a:xfrm>
        </p:spPr>
        <p:txBody>
          <a:bodyPr>
            <a:normAutofit fontScale="90000"/>
            <a:scene3d>
              <a:camera prst="orthographicFront"/>
              <a:lightRig rig="threePt" dir="t"/>
            </a:scene3d>
            <a:sp3d contourW="12700">
              <a:contourClr>
                <a:schemeClr val="bg1"/>
              </a:contourClr>
            </a:sp3d>
          </a:bodyPr>
          <a:lstStyle/>
          <a:p>
            <a:r>
              <a:rPr lang="en-US" dirty="0">
                <a:effectLst>
                  <a:outerShdw blurRad="50800" dist="38100" dir="2700000" algn="tl" rotWithShape="0">
                    <a:prstClr val="black">
                      <a:alpha val="40000"/>
                    </a:prstClr>
                  </a:outerShdw>
                </a:effectLst>
              </a:rPr>
              <a:t>    </a:t>
            </a:r>
            <a:r>
              <a:rPr lang="en-US" sz="4900" dirty="0">
                <a:effectLst>
                  <a:outerShdw dist="38100" sx="1000" sy="1000" algn="tl" rotWithShape="0">
                    <a:prstClr val="black"/>
                  </a:outerShdw>
                </a:effectLst>
              </a:rPr>
              <a:t>FSU CARD</a:t>
            </a:r>
            <a:endParaRPr lang="en-US" sz="3600" dirty="0">
              <a:effectLst>
                <a:outerShdw dist="38100" sx="1000" sy="1000" algn="tl" rotWithShape="0">
                  <a:prstClr val="black"/>
                </a:outerShdw>
              </a:effectLst>
            </a:endParaRPr>
          </a:p>
        </p:txBody>
      </p:sp>
      <p:sp>
        <p:nvSpPr>
          <p:cNvPr id="3" name="Content Placeholder 2"/>
          <p:cNvSpPr>
            <a:spLocks noGrp="1"/>
          </p:cNvSpPr>
          <p:nvPr>
            <p:ph idx="1"/>
          </p:nvPr>
        </p:nvSpPr>
        <p:spPr/>
        <p:txBody>
          <a:bodyPr vert="horz" lIns="91440" tIns="45720" rIns="91440" bIns="45720" rtlCol="0" anchor="t">
            <a:normAutofit/>
          </a:bodyPr>
          <a:lstStyle/>
          <a:p>
            <a:pPr algn="ctr">
              <a:buNone/>
            </a:pPr>
            <a:r>
              <a:rPr lang="en-US" sz="2800" b="1" dirty="0">
                <a:latin typeface="Times New Roman"/>
                <a:cs typeface="Times New Roman"/>
              </a:rPr>
              <a:t>2312 Killearn Center Blvd., Bldg. A </a:t>
            </a:r>
            <a:endParaRPr lang="en-US" sz="2800" b="1" dirty="0">
              <a:latin typeface="Times New Roman" panose="02020603050405020304" pitchFamily="18" charset="0"/>
              <a:cs typeface="Times New Roman" panose="02020603050405020304" pitchFamily="18" charset="0"/>
            </a:endParaRPr>
          </a:p>
          <a:p>
            <a:pPr algn="ctr">
              <a:buNone/>
            </a:pPr>
            <a:r>
              <a:rPr lang="en-US" sz="2800" b="1" dirty="0">
                <a:latin typeface="Times New Roman"/>
                <a:cs typeface="Times New Roman"/>
              </a:rPr>
              <a:t>Tallahassee, Fl. 32309</a:t>
            </a:r>
          </a:p>
          <a:p>
            <a:pPr algn="ctr">
              <a:buNone/>
            </a:pPr>
            <a:r>
              <a:rPr lang="en-US" sz="2800" b="1" dirty="0">
                <a:latin typeface="Times New Roman"/>
                <a:cs typeface="Times New Roman"/>
              </a:rPr>
              <a:t>Toll Free 800.769.7926</a:t>
            </a:r>
          </a:p>
          <a:p>
            <a:pPr algn="ctr">
              <a:buNone/>
            </a:pPr>
            <a:r>
              <a:rPr lang="en-US" sz="2800" b="1" dirty="0">
                <a:latin typeface="Times New Roman"/>
                <a:cs typeface="Times New Roman"/>
              </a:rPr>
              <a:t>Fax 850.644.3644</a:t>
            </a:r>
          </a:p>
          <a:p>
            <a:pPr algn="ctr">
              <a:buNone/>
            </a:pPr>
            <a:r>
              <a:rPr lang="en-US" sz="2800" b="1" dirty="0">
                <a:latin typeface="Times New Roman"/>
                <a:cs typeface="Times New Roman"/>
              </a:rPr>
              <a:t>http://fsucard.com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18CCCB-C027-E645-BBC2-07C9D6D980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27125" y="3990111"/>
            <a:ext cx="1083319" cy="1086398"/>
          </a:xfrm>
          <a:prstGeom prst="rect">
            <a:avLst/>
          </a:prstGeom>
        </p:spPr>
      </p:pic>
      <p:sp>
        <p:nvSpPr>
          <p:cNvPr id="4" name="Title 3">
            <a:extLst>
              <a:ext uri="{FF2B5EF4-FFF2-40B4-BE49-F238E27FC236}">
                <a16:creationId xmlns:a16="http://schemas.microsoft.com/office/drawing/2014/main" id="{940F1CBC-EEC2-0948-B182-5F89C9037817}"/>
              </a:ext>
            </a:extLst>
          </p:cNvPr>
          <p:cNvSpPr>
            <a:spLocks noGrp="1"/>
          </p:cNvSpPr>
          <p:nvPr>
            <p:ph type="title"/>
          </p:nvPr>
        </p:nvSpPr>
        <p:spPr>
          <a:xfrm>
            <a:off x="2345342" y="852670"/>
            <a:ext cx="4453316" cy="625451"/>
          </a:xfrm>
        </p:spPr>
        <p:txBody>
          <a:bodyPr anchor="ctr">
            <a:noAutofit/>
          </a:bodyPr>
          <a:lstStyle/>
          <a:p>
            <a:br>
              <a:rPr lang="en-US" sz="3000" dirty="0"/>
            </a:br>
            <a:r>
              <a:rPr lang="en-US" sz="3200" b="1" dirty="0">
                <a:effectLst>
                  <a:outerShdw sx="1000" sy="1000" algn="tl" rotWithShape="0">
                    <a:prstClr val="black"/>
                  </a:outerShdw>
                  <a:reflection blurRad="6350" endPos="0" dir="5400000" sy="-100000" algn="bl" rotWithShape="0"/>
                </a:effectLst>
              </a:rPr>
              <a:t>FSU CARD</a:t>
            </a:r>
            <a:br>
              <a:rPr lang="en-US" sz="2100" b="1" dirty="0">
                <a:effectLst>
                  <a:outerShdw sx="1000" sy="1000" algn="tl" rotWithShape="0">
                    <a:prstClr val="black"/>
                  </a:outerShdw>
                  <a:reflection blurRad="6350" endPos="0" dir="5400000" sy="-100000" algn="bl" rotWithShape="0"/>
                </a:effectLst>
              </a:rPr>
            </a:br>
            <a:endParaRPr lang="en-US" dirty="0">
              <a:effectLst>
                <a:outerShdw sx="1000" sy="1000" algn="tl" rotWithShape="0">
                  <a:prstClr val="black"/>
                </a:outerShdw>
                <a:reflection blurRad="6350" endPos="0" dir="5400000" sy="-100000" algn="bl" rotWithShape="0"/>
              </a:effectLst>
            </a:endParaRPr>
          </a:p>
        </p:txBody>
      </p:sp>
      <p:sp>
        <p:nvSpPr>
          <p:cNvPr id="5" name="Content Placeholder 4">
            <a:extLst>
              <a:ext uri="{FF2B5EF4-FFF2-40B4-BE49-F238E27FC236}">
                <a16:creationId xmlns:a16="http://schemas.microsoft.com/office/drawing/2014/main" id="{80BCA9B1-BBAC-7940-8375-B9B243A70893}"/>
              </a:ext>
            </a:extLst>
          </p:cNvPr>
          <p:cNvSpPr>
            <a:spLocks noGrp="1"/>
          </p:cNvSpPr>
          <p:nvPr>
            <p:ph idx="1"/>
          </p:nvPr>
        </p:nvSpPr>
        <p:spPr>
          <a:xfrm>
            <a:off x="2039187" y="1351000"/>
            <a:ext cx="5063176" cy="2561253"/>
          </a:xfrm>
          <a:ln w="50800">
            <a:solidFill>
              <a:srgbClr val="D0B884"/>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indent="0" algn="ctr">
              <a:buNone/>
            </a:pPr>
            <a:r>
              <a:rPr lang="en-US" sz="1400" dirty="0">
                <a:solidFill>
                  <a:schemeClr val="tx1"/>
                </a:solidFill>
                <a:latin typeface="Arial" panose="020B0604020202020204" pitchFamily="34" charset="0"/>
                <a:cs typeface="Arial" panose="020B0604020202020204" pitchFamily="34" charset="0"/>
              </a:rPr>
              <a:t>In accordance with section 1004.55, Florida Statutes (F.S.), and Rule 6A-7.0335, Florida Administrative Code (F.A.C.), Florida State University (FSU) and the Center for Autism and Related Disabilities (CARD) provide nonresidential resource and training services for persons of all ages and levels of intellectual functioning with a documented diagnosis of autism, a pervasive developmental disorder not otherwise specified, an autistic-like disability, a dual sensory impairment or a sensory impairment with other disabling conditions. Services are coordinated with local and state agencies and school districts in an effort not to duplicate services.</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04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2842A7-1639-B7D0-7423-04186E96634C}"/>
              </a:ext>
            </a:extLst>
          </p:cNvPr>
          <p:cNvSpPr>
            <a:spLocks noGrp="1"/>
          </p:cNvSpPr>
          <p:nvPr>
            <p:ph type="title"/>
          </p:nvPr>
        </p:nvSpPr>
        <p:spPr>
          <a:xfrm>
            <a:off x="1605849" y="1693235"/>
            <a:ext cx="5932301" cy="1021556"/>
          </a:xfrm>
        </p:spPr>
        <p:txBody>
          <a:bodyPr>
            <a:noAutofit/>
          </a:bodyPr>
          <a:lstStyle/>
          <a:p>
            <a:r>
              <a:rPr lang="en-US" sz="5400" cap="none" dirty="0">
                <a:latin typeface="+mn-lt"/>
              </a:rPr>
              <a:t>Who is FSU CARD</a:t>
            </a:r>
          </a:p>
        </p:txBody>
      </p:sp>
    </p:spTree>
    <p:extLst>
      <p:ext uri="{BB962C8B-B14F-4D97-AF65-F5344CB8AC3E}">
        <p14:creationId xmlns:p14="http://schemas.microsoft.com/office/powerpoint/2010/main" val="147293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56021" y="635537"/>
            <a:ext cx="5687615" cy="879133"/>
          </a:xfrm>
          <a:ln w="50800"/>
        </p:spPr>
        <p:txBody>
          <a:bodyPr wrap="square" numCol="1" anchorCtr="0" compatLnSpc="1">
            <a:prstTxWarp prst="textNoShape">
              <a:avLst/>
            </a:prstTxWarp>
            <a:normAutofit/>
          </a:bodyPr>
          <a:lstStyle/>
          <a:p>
            <a:pPr algn="l" eaLnBrk="1" hangingPunct="1">
              <a:defRPr/>
            </a:pPr>
            <a:r>
              <a:rPr lang="en-US" sz="3600" dirty="0">
                <a:effectLst>
                  <a:outerShdw dist="9822" algn="tl" rotWithShape="0">
                    <a:prstClr val="black">
                      <a:alpha val="40000"/>
                    </a:prstClr>
                  </a:outerShdw>
                  <a:reflection blurRad="6350" endPos="0" dir="5400000" sy="-100000" algn="bl" rotWithShape="0"/>
                </a:effectLst>
                <a:ea typeface="ＭＳ Ｐゴシック" charset="0"/>
              </a:rPr>
              <a:t>What is CARD</a:t>
            </a:r>
            <a:r>
              <a:rPr lang="en-US" sz="3600" dirty="0">
                <a:effectLst>
                  <a:outerShdw dist="9822" algn="tl" rotWithShape="0">
                    <a:prstClr val="black">
                      <a:alpha val="40000"/>
                    </a:prstClr>
                  </a:outerShdw>
                  <a:reflection blurRad="6350" endPos="0" dir="5400000" sy="-100000" algn="bl" rotWithShape="0"/>
                </a:effectLst>
                <a:ea typeface="MS PMincho" charset="0"/>
                <a:cs typeface="MS PMincho" charset="0"/>
              </a:rPr>
              <a:t>’</a:t>
            </a:r>
            <a:r>
              <a:rPr lang="en-US" altLang="ja-JP" sz="3600" dirty="0">
                <a:effectLst>
                  <a:outerShdw dist="9822" algn="tl" rotWithShape="0">
                    <a:prstClr val="black">
                      <a:alpha val="40000"/>
                    </a:prstClr>
                  </a:outerShdw>
                  <a:reflection blurRad="6350" endPos="0" dir="5400000" sy="-100000" algn="bl" rotWithShape="0"/>
                </a:effectLst>
                <a:ea typeface="ＭＳ Ｐゴシック" charset="0"/>
              </a:rPr>
              <a:t>s mission?</a:t>
            </a:r>
            <a:endParaRPr lang="en-US" sz="3600" dirty="0">
              <a:effectLst>
                <a:outerShdw dist="9822" algn="tl" rotWithShape="0">
                  <a:prstClr val="black">
                    <a:alpha val="40000"/>
                  </a:prstClr>
                </a:outerShdw>
                <a:reflection blurRad="6350" endPos="0" dir="5400000" sy="-100000" algn="bl" rotWithShape="0"/>
              </a:effectLst>
              <a:ea typeface="ＭＳ Ｐゴシック" charset="0"/>
            </a:endParaRPr>
          </a:p>
        </p:txBody>
      </p:sp>
      <p:sp>
        <p:nvSpPr>
          <p:cNvPr id="12291" name="Rectangle 3"/>
          <p:cNvSpPr>
            <a:spLocks noGrp="1" noChangeArrowheads="1"/>
          </p:cNvSpPr>
          <p:nvPr>
            <p:ph sz="half" idx="1"/>
          </p:nvPr>
        </p:nvSpPr>
        <p:spPr>
          <a:xfrm>
            <a:off x="1403405" y="1592705"/>
            <a:ext cx="6040231" cy="3112617"/>
          </a:xfrm>
          <a:solidFill>
            <a:schemeClr val="bg1"/>
          </a:solidFill>
          <a:ln w="50800">
            <a:solidFill>
              <a:srgbClr val="D0B884"/>
            </a:solidFill>
          </a:ln>
        </p:spPr>
        <p:style>
          <a:lnRef idx="3">
            <a:schemeClr val="lt1"/>
          </a:lnRef>
          <a:fillRef idx="1">
            <a:schemeClr val="accent3"/>
          </a:fillRef>
          <a:effectRef idx="1">
            <a:schemeClr val="accent3"/>
          </a:effectRef>
          <a:fontRef idx="minor">
            <a:schemeClr val="lt1"/>
          </a:fontRef>
        </p:style>
        <p:txBody>
          <a:bodyPr wrap="square" numCol="1" anchor="ctr" anchorCtr="0" compatLnSpc="1">
            <a:prstTxWarp prst="textNoShape">
              <a:avLst/>
            </a:prstTxWarp>
            <a:noAutofit/>
          </a:bodyPr>
          <a:lstStyle/>
          <a:p>
            <a:pPr marL="0" indent="0" algn="ctr">
              <a:buNone/>
              <a:defRPr/>
            </a:pPr>
            <a:r>
              <a:rPr lang="en-US" altLang="en-US" sz="2400" dirty="0">
                <a:solidFill>
                  <a:schemeClr val="tx1"/>
                </a:solidFill>
                <a:latin typeface="Arial" panose="020B0604020202020204" pitchFamily="34" charset="0"/>
                <a:cs typeface="Arial" panose="020B0604020202020204" pitchFamily="34" charset="0"/>
              </a:rPr>
              <a:t>FSU CARD provides individuals with autism or related disabilities, their families, and professionals who work with them free consultation, resources, and educational support to build knowledge, confidence, infrastructure, and sustainability within the community.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7" name="Picture 7" descr="left"/>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2995" y="2209654"/>
            <a:ext cx="1600200" cy="137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68" name="Picture 8" descr="middle"/>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94173" y="2209654"/>
            <a:ext cx="2626519" cy="2212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69" name="Picture 9" descr="right"/>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10998" y="2345646"/>
            <a:ext cx="2800350" cy="1808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FAB3F82D-D258-A745-8F86-CA404440EC0B}"/>
              </a:ext>
            </a:extLst>
          </p:cNvPr>
          <p:cNvSpPr txBox="1"/>
          <p:nvPr/>
        </p:nvSpPr>
        <p:spPr>
          <a:xfrm>
            <a:off x="1644382" y="4155281"/>
            <a:ext cx="915635" cy="300082"/>
          </a:xfrm>
          <a:prstGeom prst="rect">
            <a:avLst/>
          </a:prstGeom>
          <a:noFill/>
        </p:spPr>
        <p:txBody>
          <a:bodyPr wrap="none" rtlCol="0">
            <a:spAutoFit/>
          </a:bodyPr>
          <a:lstStyle/>
          <a:p>
            <a:r>
              <a:rPr lang="en-US" sz="1350" b="1" dirty="0">
                <a:solidFill>
                  <a:schemeClr val="bg1"/>
                </a:solidFill>
              </a:rPr>
              <a:t>Pensacola</a:t>
            </a:r>
          </a:p>
        </p:txBody>
      </p:sp>
      <p:sp>
        <p:nvSpPr>
          <p:cNvPr id="4" name="TextBox 3">
            <a:extLst>
              <a:ext uri="{FF2B5EF4-FFF2-40B4-BE49-F238E27FC236}">
                <a16:creationId xmlns:a16="http://schemas.microsoft.com/office/drawing/2014/main" id="{4F86D342-B45C-9246-A4E4-CCAD55E38D74}"/>
              </a:ext>
            </a:extLst>
          </p:cNvPr>
          <p:cNvSpPr txBox="1"/>
          <p:nvPr/>
        </p:nvSpPr>
        <p:spPr>
          <a:xfrm>
            <a:off x="3807372" y="4161442"/>
            <a:ext cx="1151277" cy="300082"/>
          </a:xfrm>
          <a:prstGeom prst="rect">
            <a:avLst/>
          </a:prstGeom>
          <a:noFill/>
        </p:spPr>
        <p:txBody>
          <a:bodyPr wrap="none" rtlCol="0">
            <a:spAutoFit/>
          </a:bodyPr>
          <a:lstStyle/>
          <a:p>
            <a:r>
              <a:rPr lang="en-US" sz="1350" b="1" dirty="0">
                <a:solidFill>
                  <a:schemeClr val="bg1"/>
                </a:solidFill>
              </a:rPr>
              <a:t>Panama City</a:t>
            </a:r>
          </a:p>
        </p:txBody>
      </p:sp>
      <p:sp>
        <p:nvSpPr>
          <p:cNvPr id="5" name="TextBox 4">
            <a:extLst>
              <a:ext uri="{FF2B5EF4-FFF2-40B4-BE49-F238E27FC236}">
                <a16:creationId xmlns:a16="http://schemas.microsoft.com/office/drawing/2014/main" id="{A66B17F7-B57C-E44F-A622-62C4BEE12C0F}"/>
              </a:ext>
            </a:extLst>
          </p:cNvPr>
          <p:cNvSpPr txBox="1"/>
          <p:nvPr/>
        </p:nvSpPr>
        <p:spPr>
          <a:xfrm>
            <a:off x="6165864" y="4165067"/>
            <a:ext cx="1234268" cy="369332"/>
          </a:xfrm>
          <a:prstGeom prst="rect">
            <a:avLst/>
          </a:prstGeom>
          <a:noFill/>
        </p:spPr>
        <p:txBody>
          <a:bodyPr wrap="square" rtlCol="0">
            <a:spAutoFit/>
          </a:bodyPr>
          <a:lstStyle/>
          <a:p>
            <a:r>
              <a:rPr lang="en-US" dirty="0"/>
              <a:t>Tallahassee</a:t>
            </a:r>
          </a:p>
        </p:txBody>
      </p:sp>
      <p:sp>
        <p:nvSpPr>
          <p:cNvPr id="6" name="Title 5">
            <a:extLst>
              <a:ext uri="{FF2B5EF4-FFF2-40B4-BE49-F238E27FC236}">
                <a16:creationId xmlns:a16="http://schemas.microsoft.com/office/drawing/2014/main" id="{FAB9BDE1-3C41-1948-9EA5-4DD7909DA1D6}"/>
              </a:ext>
            </a:extLst>
          </p:cNvPr>
          <p:cNvSpPr>
            <a:spLocks noGrp="1"/>
          </p:cNvSpPr>
          <p:nvPr>
            <p:ph type="title"/>
          </p:nvPr>
        </p:nvSpPr>
        <p:spPr>
          <a:xfrm>
            <a:off x="1631867" y="1075185"/>
            <a:ext cx="5879163" cy="1233095"/>
          </a:xfrm>
        </p:spPr>
        <p:txBody>
          <a:bodyPr>
            <a:normAutofit fontScale="90000"/>
          </a:bodyPr>
          <a:lstStyle/>
          <a:p>
            <a:r>
              <a:rPr lang="en-US" sz="2700" dirty="0">
                <a:effectLst>
                  <a:outerShdw sx="1000" sy="1000" algn="tl" rotWithShape="0">
                    <a:prstClr val="black"/>
                  </a:outerShdw>
                  <a:reflection blurRad="6350" endPos="0" dir="5400000" sy="-100000" algn="bl" rotWithShape="0"/>
                </a:effectLst>
              </a:rPr>
              <a:t>Florida State University</a:t>
            </a:r>
            <a:br>
              <a:rPr lang="en-US" sz="2400" dirty="0">
                <a:effectLst>
                  <a:outerShdw sx="1000" sy="1000" algn="tl" rotWithShape="0">
                    <a:prstClr val="black"/>
                  </a:outerShdw>
                  <a:reflection blurRad="6350" endPos="0" dir="5400000" sy="-100000" algn="bl" rotWithShape="0"/>
                </a:effectLst>
              </a:rPr>
            </a:br>
            <a:r>
              <a:rPr lang="en-US" sz="2325" dirty="0">
                <a:effectLst>
                  <a:outerShdw sx="1000" sy="1000" algn="tl" rotWithShape="0">
                    <a:prstClr val="black"/>
                  </a:outerShdw>
                  <a:reflection blurRad="6350" endPos="0" dir="5400000" sy="-100000" algn="bl" rotWithShape="0"/>
                </a:effectLst>
              </a:rPr>
              <a:t>Center for Autism and Related Disabilities</a:t>
            </a:r>
            <a:br>
              <a:rPr lang="en-US" sz="2100" dirty="0">
                <a:effectLst>
                  <a:outerShdw sx="1000" sy="1000" algn="tl" rotWithShape="0">
                    <a:prstClr val="black"/>
                  </a:outerShdw>
                  <a:reflection blurRad="6350" endPos="0" dir="5400000" sy="-100000" algn="bl" rotWithShape="0"/>
                </a:effectLst>
              </a:rPr>
            </a:br>
            <a:endParaRPr lang="en-US" dirty="0">
              <a:effectLst>
                <a:outerShdw sx="1000" sy="1000" algn="tl" rotWithShape="0">
                  <a:prstClr val="black"/>
                </a:outerShdw>
                <a:reflection blurRad="6350" endPos="0" dir="5400000" sy="-100000" algn="bl" rotWithShape="0"/>
              </a:effectLst>
            </a:endParaRPr>
          </a:p>
        </p:txBody>
      </p:sp>
      <p:sp>
        <p:nvSpPr>
          <p:cNvPr id="3" name="TextBox 2">
            <a:extLst>
              <a:ext uri="{FF2B5EF4-FFF2-40B4-BE49-F238E27FC236}">
                <a16:creationId xmlns:a16="http://schemas.microsoft.com/office/drawing/2014/main" id="{4E8306A5-EDD5-6044-859A-039079951528}"/>
              </a:ext>
            </a:extLst>
          </p:cNvPr>
          <p:cNvSpPr txBox="1"/>
          <p:nvPr/>
        </p:nvSpPr>
        <p:spPr>
          <a:xfrm>
            <a:off x="1485900" y="4800601"/>
            <a:ext cx="2000250" cy="346249"/>
          </a:xfrm>
          <a:prstGeom prst="rect">
            <a:avLst/>
          </a:prstGeom>
          <a:noFill/>
        </p:spPr>
        <p:txBody>
          <a:bodyPr wrap="square" rtlCol="0">
            <a:spAutoFit/>
          </a:bodyPr>
          <a:lstStyle/>
          <a:p>
            <a:r>
              <a:rPr lang="en-US" sz="825" dirty="0">
                <a:solidFill>
                  <a:schemeClr val="bg1"/>
                </a:solidFill>
              </a:rPr>
              <a:t>Image and information courtesy FSU CARD</a:t>
            </a:r>
          </a:p>
        </p:txBody>
      </p:sp>
      <p:sp>
        <p:nvSpPr>
          <p:cNvPr id="7" name="TextBox 6">
            <a:extLst>
              <a:ext uri="{FF2B5EF4-FFF2-40B4-BE49-F238E27FC236}">
                <a16:creationId xmlns:a16="http://schemas.microsoft.com/office/drawing/2014/main" id="{53B6E6D3-2AF0-5705-3846-8AB1FCB1A24A}"/>
              </a:ext>
            </a:extLst>
          </p:cNvPr>
          <p:cNvSpPr txBox="1"/>
          <p:nvPr/>
        </p:nvSpPr>
        <p:spPr>
          <a:xfrm>
            <a:off x="1332995" y="3776870"/>
            <a:ext cx="1227022" cy="369332"/>
          </a:xfrm>
          <a:prstGeom prst="rect">
            <a:avLst/>
          </a:prstGeom>
          <a:noFill/>
        </p:spPr>
        <p:txBody>
          <a:bodyPr wrap="square" rtlCol="0">
            <a:spAutoFit/>
          </a:bodyPr>
          <a:lstStyle/>
          <a:p>
            <a:r>
              <a:rPr lang="en-US" dirty="0"/>
              <a:t>Pensacola</a:t>
            </a:r>
          </a:p>
        </p:txBody>
      </p:sp>
      <p:sp>
        <p:nvSpPr>
          <p:cNvPr id="8" name="TextBox 7">
            <a:extLst>
              <a:ext uri="{FF2B5EF4-FFF2-40B4-BE49-F238E27FC236}">
                <a16:creationId xmlns:a16="http://schemas.microsoft.com/office/drawing/2014/main" id="{09BB3BC6-72C4-9FFE-28A9-0C4FE0A9CFBD}"/>
              </a:ext>
            </a:extLst>
          </p:cNvPr>
          <p:cNvSpPr txBox="1"/>
          <p:nvPr/>
        </p:nvSpPr>
        <p:spPr>
          <a:xfrm>
            <a:off x="2933195" y="3685616"/>
            <a:ext cx="1375576" cy="365760"/>
          </a:xfrm>
          <a:prstGeom prst="rect">
            <a:avLst/>
          </a:prstGeom>
          <a:noFill/>
        </p:spPr>
        <p:txBody>
          <a:bodyPr wrap="square" rtlCol="0">
            <a:spAutoFit/>
          </a:bodyPr>
          <a:lstStyle/>
          <a:p>
            <a:r>
              <a:rPr lang="en-US" dirty="0"/>
              <a:t>Panama City</a:t>
            </a:r>
          </a:p>
        </p:txBody>
      </p:sp>
    </p:spTree>
    <p:extLst>
      <p:ext uri="{BB962C8B-B14F-4D97-AF65-F5344CB8AC3E}">
        <p14:creationId xmlns:p14="http://schemas.microsoft.com/office/powerpoint/2010/main" val="3339118990"/>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0D87-F467-724C-97A5-61340F7B0D20}"/>
              </a:ext>
            </a:extLst>
          </p:cNvPr>
          <p:cNvSpPr>
            <a:spLocks noGrp="1"/>
          </p:cNvSpPr>
          <p:nvPr>
            <p:ph type="title"/>
          </p:nvPr>
        </p:nvSpPr>
        <p:spPr>
          <a:xfrm>
            <a:off x="830551" y="428980"/>
            <a:ext cx="5314950" cy="857250"/>
          </a:xfrm>
        </p:spPr>
        <p:txBody>
          <a:bodyPr>
            <a:normAutofit/>
            <a:scene3d>
              <a:camera prst="orthographicFront"/>
              <a:lightRig rig="threePt" dir="t"/>
            </a:scene3d>
            <a:sp3d contourW="12700">
              <a:contourClr>
                <a:schemeClr val="bg1"/>
              </a:contourClr>
            </a:sp3d>
          </a:bodyPr>
          <a:lstStyle/>
          <a:p>
            <a:pPr algn="l"/>
            <a:r>
              <a:rPr lang="en-US" sz="3200" dirty="0">
                <a:effectLst>
                  <a:outerShdw sx="1000" sy="1000" algn="tl" rotWithShape="0">
                    <a:schemeClr val="bg1"/>
                  </a:outerShdw>
                  <a:reflection blurRad="6350" endPos="0" dir="5400000" sy="-100000" algn="bl" rotWithShape="0"/>
                </a:effectLst>
              </a:rPr>
              <a:t>What Is CARD?</a:t>
            </a:r>
          </a:p>
        </p:txBody>
      </p:sp>
      <p:sp>
        <p:nvSpPr>
          <p:cNvPr id="3" name="Content Placeholder 2">
            <a:extLst>
              <a:ext uri="{FF2B5EF4-FFF2-40B4-BE49-F238E27FC236}">
                <a16:creationId xmlns:a16="http://schemas.microsoft.com/office/drawing/2014/main" id="{3F747656-AFB5-3142-A82A-7D178C27FC67}"/>
              </a:ext>
            </a:extLst>
          </p:cNvPr>
          <p:cNvSpPr>
            <a:spLocks noGrp="1"/>
          </p:cNvSpPr>
          <p:nvPr>
            <p:ph idx="1"/>
          </p:nvPr>
        </p:nvSpPr>
        <p:spPr>
          <a:xfrm>
            <a:off x="888955" y="1543051"/>
            <a:ext cx="3756047" cy="3394472"/>
          </a:xfrm>
        </p:spPr>
        <p:txBody>
          <a:bodyPr vert="horz" lIns="91440" tIns="45720" rIns="91440" bIns="45720" rtlCol="0" anchor="t">
            <a:normAutofit/>
          </a:bodyPr>
          <a:lstStyle/>
          <a:p>
            <a:pPr>
              <a:defRPr/>
            </a:pPr>
            <a:r>
              <a:rPr lang="en-US" sz="2100" dirty="0">
                <a:latin typeface="Arial" panose="020B0604020202020204" pitchFamily="34" charset="0"/>
                <a:ea typeface="Calibri"/>
                <a:cs typeface="Arial" panose="020B0604020202020204" pitchFamily="34" charset="0"/>
              </a:rPr>
              <a:t>State funded program through DOE</a:t>
            </a:r>
          </a:p>
          <a:p>
            <a:pPr>
              <a:defRPr/>
            </a:pPr>
            <a:r>
              <a:rPr lang="en-US" sz="2100" dirty="0">
                <a:latin typeface="Arial" panose="020B0604020202020204" pitchFamily="34" charset="0"/>
                <a:ea typeface="Calibri"/>
                <a:cs typeface="Arial" panose="020B0604020202020204" pitchFamily="34" charset="0"/>
              </a:rPr>
              <a:t>Free of charge</a:t>
            </a:r>
          </a:p>
          <a:p>
            <a:pPr>
              <a:defRPr/>
            </a:pPr>
            <a:r>
              <a:rPr lang="en-US" sz="2100" dirty="0">
                <a:latin typeface="Arial" panose="020B0604020202020204" pitchFamily="34" charset="0"/>
                <a:ea typeface="Calibri"/>
                <a:cs typeface="Arial" panose="020B0604020202020204" pitchFamily="34" charset="0"/>
              </a:rPr>
              <a:t>“Train the Trainer” model</a:t>
            </a:r>
          </a:p>
          <a:p>
            <a:pPr>
              <a:defRPr/>
            </a:pPr>
            <a:r>
              <a:rPr lang="en-US" sz="2100" dirty="0">
                <a:latin typeface="Arial" panose="020B0604020202020204" pitchFamily="34" charset="0"/>
                <a:ea typeface="Calibri"/>
                <a:cs typeface="Arial" panose="020B0604020202020204" pitchFamily="34" charset="0"/>
              </a:rPr>
              <a:t>A service provider to enhance existing programs and or services</a:t>
            </a:r>
          </a:p>
          <a:p>
            <a:pPr>
              <a:defRPr/>
            </a:pPr>
            <a:r>
              <a:rPr lang="en-US" sz="2100" dirty="0">
                <a:latin typeface="Arial" panose="020B0604020202020204" pitchFamily="34" charset="0"/>
                <a:ea typeface="Calibri"/>
                <a:cs typeface="Arial" panose="020B0604020202020204" pitchFamily="34" charset="0"/>
              </a:rPr>
              <a:t>Capacity builder</a:t>
            </a:r>
          </a:p>
          <a:p>
            <a:pPr marL="0" indent="0">
              <a:buNone/>
            </a:pPr>
            <a:endParaRPr lang="en-US" sz="900" dirty="0">
              <a:latin typeface="Arial" panose="020B0604020202020204" pitchFamily="34" charset="0"/>
              <a:cs typeface="Arial" panose="020B0604020202020204" pitchFamily="34" charset="0"/>
            </a:endParaRPr>
          </a:p>
          <a:p>
            <a:pPr marL="0" indent="0">
              <a:buNone/>
            </a:pPr>
            <a:r>
              <a:rPr lang="en-US" sz="900" dirty="0">
                <a:latin typeface="Arial" panose="020B0604020202020204" pitchFamily="34" charset="0"/>
                <a:cs typeface="Arial" panose="020B0604020202020204" pitchFamily="34" charset="0"/>
              </a:rPr>
              <a:t>Via FSU CARD</a:t>
            </a:r>
          </a:p>
        </p:txBody>
      </p:sp>
      <p:pic>
        <p:nvPicPr>
          <p:cNvPr id="6" name="Picture 5" descr="Map&#10;&#10;Description automatically generated">
            <a:extLst>
              <a:ext uri="{FF2B5EF4-FFF2-40B4-BE49-F238E27FC236}">
                <a16:creationId xmlns:a16="http://schemas.microsoft.com/office/drawing/2014/main" id="{96BE894D-D0E7-B848-9F70-3EBB55999FAE}"/>
              </a:ext>
            </a:extLst>
          </p:cNvPr>
          <p:cNvPicPr>
            <a:picLocks noChangeAspect="1"/>
          </p:cNvPicPr>
          <p:nvPr/>
        </p:nvPicPr>
        <p:blipFill>
          <a:blip r:embed="rId3"/>
          <a:stretch>
            <a:fillRect/>
          </a:stretch>
        </p:blipFill>
        <p:spPr>
          <a:xfrm>
            <a:off x="4889454" y="1440721"/>
            <a:ext cx="3727174" cy="3429000"/>
          </a:xfrm>
          <a:prstGeom prst="rect">
            <a:avLst/>
          </a:prstGeom>
        </p:spPr>
      </p:pic>
      <p:sp>
        <p:nvSpPr>
          <p:cNvPr id="7" name="TextBox 6">
            <a:extLst>
              <a:ext uri="{FF2B5EF4-FFF2-40B4-BE49-F238E27FC236}">
                <a16:creationId xmlns:a16="http://schemas.microsoft.com/office/drawing/2014/main" id="{94EA0EB7-5F79-5A4D-B288-F436510949D5}"/>
              </a:ext>
            </a:extLst>
          </p:cNvPr>
          <p:cNvSpPr txBox="1"/>
          <p:nvPr/>
        </p:nvSpPr>
        <p:spPr>
          <a:xfrm>
            <a:off x="826381" y="1085850"/>
            <a:ext cx="6031619" cy="457494"/>
          </a:xfrm>
          <a:prstGeom prst="rect">
            <a:avLst/>
          </a:prstGeom>
          <a:noFill/>
        </p:spPr>
        <p:txBody>
          <a:bodyPr wrap="square" lIns="91440" tIns="45720" rIns="91440" bIns="45720" rtlCol="0" anchor="t">
            <a:spAutoFit/>
          </a:bodyPr>
          <a:lstStyle/>
          <a:p>
            <a:pPr lvl="0">
              <a:spcBef>
                <a:spcPct val="20000"/>
              </a:spcBef>
              <a:defRPr/>
            </a:pPr>
            <a:r>
              <a:rPr lang="en-US" sz="2400" b="1" dirty="0">
                <a:latin typeface="Times New Roman"/>
                <a:ea typeface="Calibri"/>
                <a:cs typeface="Times New Roman"/>
              </a:rPr>
              <a:t>C</a:t>
            </a:r>
            <a:r>
              <a:rPr lang="en-US" sz="2400" dirty="0">
                <a:latin typeface="Times New Roman"/>
                <a:ea typeface="Calibri"/>
                <a:cs typeface="Times New Roman"/>
              </a:rPr>
              <a:t>enter for </a:t>
            </a:r>
            <a:r>
              <a:rPr lang="en-US" sz="2400" b="1" dirty="0">
                <a:latin typeface="Times New Roman"/>
                <a:ea typeface="Calibri"/>
                <a:cs typeface="Times New Roman"/>
              </a:rPr>
              <a:t>A</a:t>
            </a:r>
            <a:r>
              <a:rPr lang="en-US" sz="2400" dirty="0">
                <a:latin typeface="Times New Roman"/>
                <a:ea typeface="Calibri"/>
                <a:cs typeface="Times New Roman"/>
              </a:rPr>
              <a:t>utism and </a:t>
            </a:r>
            <a:r>
              <a:rPr lang="en-US" sz="2400" b="1" dirty="0">
                <a:latin typeface="Times New Roman"/>
                <a:ea typeface="Calibri"/>
                <a:cs typeface="Times New Roman"/>
              </a:rPr>
              <a:t>R</a:t>
            </a:r>
            <a:r>
              <a:rPr lang="en-US" sz="2400" dirty="0">
                <a:latin typeface="Times New Roman"/>
                <a:ea typeface="Calibri"/>
                <a:cs typeface="Times New Roman"/>
              </a:rPr>
              <a:t>elated </a:t>
            </a:r>
            <a:r>
              <a:rPr lang="en-US" sz="2400" b="1" dirty="0">
                <a:latin typeface="Times New Roman"/>
                <a:ea typeface="Calibri"/>
                <a:cs typeface="Times New Roman"/>
              </a:rPr>
              <a:t>D</a:t>
            </a:r>
            <a:r>
              <a:rPr lang="en-US" sz="2400" dirty="0">
                <a:latin typeface="Times New Roman"/>
                <a:ea typeface="Calibri"/>
                <a:cs typeface="Times New Roman"/>
              </a:rPr>
              <a:t>isabilities</a:t>
            </a:r>
          </a:p>
        </p:txBody>
      </p:sp>
      <p:sp>
        <p:nvSpPr>
          <p:cNvPr id="4" name="TextBox 3">
            <a:extLst>
              <a:ext uri="{FF2B5EF4-FFF2-40B4-BE49-F238E27FC236}">
                <a16:creationId xmlns:a16="http://schemas.microsoft.com/office/drawing/2014/main" id="{45394B24-6A03-3D48-8A67-1E99C4F1C218}"/>
              </a:ext>
            </a:extLst>
          </p:cNvPr>
          <p:cNvSpPr txBox="1"/>
          <p:nvPr/>
        </p:nvSpPr>
        <p:spPr>
          <a:xfrm>
            <a:off x="6939346" y="4936661"/>
            <a:ext cx="1371599" cy="230832"/>
          </a:xfrm>
          <a:prstGeom prst="rect">
            <a:avLst/>
          </a:prstGeom>
          <a:noFill/>
        </p:spPr>
        <p:txBody>
          <a:bodyPr wrap="square" lIns="91440" tIns="45720" rIns="91440" bIns="45720" rtlCol="0" anchor="t">
            <a:spAutoFit/>
          </a:bodyPr>
          <a:lstStyle/>
          <a:p>
            <a:r>
              <a:rPr lang="en-US" sz="900" dirty="0">
                <a:solidFill>
                  <a:srgbClr val="D0B884"/>
                </a:solidFill>
              </a:rPr>
              <a:t>Image Description: Map</a:t>
            </a:r>
            <a:endParaRPr lang="en-US" sz="900" dirty="0">
              <a:solidFill>
                <a:srgbClr val="D0B884"/>
              </a:solidFill>
              <a:cs typeface="Times New Roman"/>
            </a:endParaRPr>
          </a:p>
        </p:txBody>
      </p:sp>
    </p:spTree>
    <p:extLst>
      <p:ext uri="{BB962C8B-B14F-4D97-AF65-F5344CB8AC3E}">
        <p14:creationId xmlns:p14="http://schemas.microsoft.com/office/powerpoint/2010/main" val="373800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557652"/>
            <a:ext cx="6172200" cy="742950"/>
          </a:xfrm>
          <a:ln w="50800"/>
        </p:spPr>
        <p:txBody>
          <a:bodyPr wrap="square" numCol="1" anchorCtr="0" compatLnSpc="1">
            <a:prstTxWarp prst="textNoShape">
              <a:avLst/>
            </a:prstTxWarp>
            <a:noAutofit/>
          </a:bodyPr>
          <a:lstStyle/>
          <a:p>
            <a:pPr eaLnBrk="1" hangingPunct="1">
              <a:defRPr/>
            </a:pPr>
            <a:r>
              <a:rPr lang="en-US" sz="3200" dirty="0">
                <a:effectLst>
                  <a:outerShdw sx="1000" sy="1000" algn="tl" rotWithShape="0">
                    <a:prstClr val="black"/>
                  </a:outerShdw>
                  <a:reflection blurRad="6350" endPos="0" dir="5400000" sy="-100000" algn="bl" rotWithShape="0"/>
                </a:effectLst>
                <a:ea typeface="ＭＳ Ｐゴシック" charset="0"/>
              </a:rPr>
              <a:t>Who do we serve?</a:t>
            </a:r>
            <a:endParaRPr lang="en-US" dirty="0"/>
          </a:p>
        </p:txBody>
      </p:sp>
      <p:sp>
        <p:nvSpPr>
          <p:cNvPr id="14339" name="Rectangle 3"/>
          <p:cNvSpPr>
            <a:spLocks noGrp="1" noChangeArrowheads="1"/>
          </p:cNvSpPr>
          <p:nvPr>
            <p:ph idx="1"/>
          </p:nvPr>
        </p:nvSpPr>
        <p:spPr>
          <a:xfrm>
            <a:off x="890546" y="1372164"/>
            <a:ext cx="7362908" cy="3396564"/>
          </a:xfrm>
          <a:solidFill>
            <a:schemeClr val="bg1"/>
          </a:solidFill>
          <a:ln w="50800">
            <a:solidFill>
              <a:srgbClr val="D0B884"/>
            </a:solidFill>
          </a:ln>
        </p:spPr>
        <p:txBody>
          <a:bodyPr vert="horz" wrap="square" lIns="0" tIns="45720" rIns="91440" bIns="45720" numCol="1" rtlCol="0" anchor="t" anchorCtr="0" compatLnSpc="1">
            <a:prstTxWarp prst="textNoShape">
              <a:avLst/>
            </a:prstTxWarp>
            <a:normAutofit lnSpcReduction="10000"/>
          </a:bodyPr>
          <a:lstStyle/>
          <a:p>
            <a:pPr>
              <a:lnSpc>
                <a:spcPct val="90000"/>
              </a:lnSpc>
              <a:spcBef>
                <a:spcPts val="0"/>
              </a:spcBef>
              <a:buClr>
                <a:srgbClr val="D0B884"/>
              </a:buClr>
              <a:buNone/>
              <a:defRPr/>
            </a:pPr>
            <a:endParaRPr lang="en-US" altLang="en-US" b="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lvl="1">
              <a:spcBef>
                <a:spcPts val="0"/>
              </a:spcBef>
              <a:buClr>
                <a:schemeClr val="tx1"/>
              </a:buClr>
              <a:buFont typeface="Calisto MT" pitchFamily="18" charset="0"/>
              <a:buChar char="•"/>
              <a:defRPr/>
            </a:pPr>
            <a:r>
              <a:rPr lang="en-US" altLang="en-US" sz="1950" dirty="0">
                <a:latin typeface="Arial" panose="020B0604020202020204" pitchFamily="34" charset="0"/>
                <a:cs typeface="Arial" panose="020B0604020202020204" pitchFamily="34" charset="0"/>
              </a:rPr>
              <a:t>Our services are also available to families, professionals, and other community members who are involved with our clients</a:t>
            </a:r>
          </a:p>
          <a:p>
            <a:pPr lvl="1">
              <a:buClr>
                <a:schemeClr val="tx1"/>
              </a:buClr>
              <a:buFont typeface="Calisto MT" pitchFamily="18" charset="0"/>
              <a:buChar char="•"/>
              <a:defRPr/>
            </a:pPr>
            <a:r>
              <a:rPr lang="en-US" altLang="en-US" sz="1950" dirty="0">
                <a:latin typeface="Arial" panose="020B0604020202020204" pitchFamily="34" charset="0"/>
                <a:cs typeface="Arial" panose="020B0604020202020204" pitchFamily="34" charset="0"/>
              </a:rPr>
              <a:t>We support constituents in different environments without duplicating services</a:t>
            </a:r>
            <a:endParaRPr lang="en-US" altLang="en-US" dirty="0">
              <a:effectLst/>
              <a:latin typeface="Arial" panose="020B0604020202020204" pitchFamily="34" charset="0"/>
              <a:cs typeface="Arial" panose="020B0604020202020204" pitchFamily="34" charset="0"/>
            </a:endParaRPr>
          </a:p>
          <a:p>
            <a:pPr lvl="2">
              <a:lnSpc>
                <a:spcPct val="90000"/>
              </a:lnSpc>
              <a:buClr>
                <a:schemeClr val="tx1"/>
              </a:buClr>
              <a:buSzPct val="80000"/>
              <a:buFont typeface="Courier New" panose="02070309020205020404" pitchFamily="49" charset="0"/>
              <a:buChar char="o"/>
              <a:defRPr/>
            </a:pPr>
            <a:r>
              <a:rPr lang="en-US" altLang="en-US" sz="2000" dirty="0">
                <a:latin typeface="Arial" panose="020B0604020202020204" pitchFamily="34" charset="0"/>
                <a:cs typeface="Arial" panose="020B0604020202020204" pitchFamily="34" charset="0"/>
              </a:rPr>
              <a:t>Family </a:t>
            </a:r>
          </a:p>
          <a:p>
            <a:pPr lvl="2">
              <a:lnSpc>
                <a:spcPct val="90000"/>
              </a:lnSpc>
              <a:buClr>
                <a:schemeClr val="tx1"/>
              </a:buClr>
              <a:buSzPct val="80000"/>
              <a:buFont typeface="Courier New" panose="02070309020205020404" pitchFamily="49" charset="0"/>
              <a:buChar char="o"/>
              <a:defRPr/>
            </a:pPr>
            <a:r>
              <a:rPr lang="en-US" altLang="en-US" sz="2000" dirty="0">
                <a:latin typeface="Arial" panose="020B0604020202020204" pitchFamily="34" charset="0"/>
                <a:cs typeface="Arial" panose="020B0604020202020204" pitchFamily="34" charset="0"/>
              </a:rPr>
              <a:t>School districts</a:t>
            </a:r>
          </a:p>
          <a:p>
            <a:pPr lvl="2">
              <a:lnSpc>
                <a:spcPct val="90000"/>
              </a:lnSpc>
              <a:buClr>
                <a:schemeClr val="tx1"/>
              </a:buClr>
              <a:buSzPct val="80000"/>
              <a:buFont typeface="Courier New" panose="02070309020205020404" pitchFamily="49" charset="0"/>
              <a:buChar char="o"/>
              <a:defRPr/>
            </a:pPr>
            <a:r>
              <a:rPr lang="en-US" altLang="en-US" sz="2000" dirty="0">
                <a:latin typeface="Arial" panose="020B0604020202020204" pitchFamily="34" charset="0"/>
                <a:cs typeface="Arial" panose="020B0604020202020204" pitchFamily="34" charset="0"/>
              </a:rPr>
              <a:t>Other agencies</a:t>
            </a:r>
          </a:p>
          <a:p>
            <a:pPr lvl="2">
              <a:lnSpc>
                <a:spcPct val="90000"/>
              </a:lnSpc>
              <a:buClr>
                <a:schemeClr val="tx1"/>
              </a:buClr>
              <a:buSzPct val="80000"/>
              <a:buFont typeface="Courier New" panose="02070309020205020404" pitchFamily="49" charset="0"/>
              <a:buChar char="o"/>
              <a:defRPr/>
            </a:pPr>
            <a:r>
              <a:rPr lang="en-US" altLang="en-US" sz="2000" dirty="0">
                <a:latin typeface="Arial" panose="020B0604020202020204" pitchFamily="34" charset="0"/>
                <a:cs typeface="Arial" panose="020B0604020202020204" pitchFamily="34" charset="0"/>
              </a:rPr>
              <a:t>Community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503" y="1609403"/>
            <a:ext cx="6310993" cy="1924694"/>
          </a:xfrm>
          <a:ln w="50800"/>
        </p:spPr>
        <p:txBody>
          <a:bodyPr>
            <a:normAutofit/>
          </a:bodyPr>
          <a:lstStyle/>
          <a:p>
            <a:pPr algn="ctr"/>
            <a:r>
              <a:rPr lang="en-US" sz="5400" cap="none" dirty="0">
                <a:effectLst>
                  <a:outerShdw blurRad="9872" sx="1000" sy="1000" algn="tl" rotWithShape="0">
                    <a:prstClr val="black"/>
                  </a:outerShdw>
                  <a:reflection blurRad="6350" endPos="0" dir="5400000" sy="-100000" algn="bl" rotWithShape="0"/>
                </a:effectLst>
                <a:latin typeface="Times New Roman" panose="02020603050405020304" pitchFamily="18" charset="0"/>
                <a:cs typeface="Times New Roman" panose="02020603050405020304" pitchFamily="18" charset="0"/>
              </a:rPr>
              <a:t>What is Autism Spectrum Disorder</a:t>
            </a:r>
          </a:p>
        </p:txBody>
      </p:sp>
    </p:spTree>
    <p:extLst>
      <p:ext uri="{BB962C8B-B14F-4D97-AF65-F5344CB8AC3E}">
        <p14:creationId xmlns:p14="http://schemas.microsoft.com/office/powerpoint/2010/main" val="279355571"/>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81F799DE3D27479F06DD336487405C" ma:contentTypeVersion="6" ma:contentTypeDescription="Create a new document." ma:contentTypeScope="" ma:versionID="f8f6333dda9a85bd03df7bb384392fa3">
  <xsd:schema xmlns:xsd="http://www.w3.org/2001/XMLSchema" xmlns:xs="http://www.w3.org/2001/XMLSchema" xmlns:p="http://schemas.microsoft.com/office/2006/metadata/properties" xmlns:ns2="42baedd6-7e4e-4f06-a7e7-e2aa1f63e1e0" xmlns:ns3="46d420cd-1085-4be0-bb80-00a1c4f16a86" targetNamespace="http://schemas.microsoft.com/office/2006/metadata/properties" ma:root="true" ma:fieldsID="0b2188ec313ff9835a42f404b5f78d9c" ns2:_="" ns3:_="">
    <xsd:import namespace="42baedd6-7e4e-4f06-a7e7-e2aa1f63e1e0"/>
    <xsd:import namespace="46d420cd-1085-4be0-bb80-00a1c4f16a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aedd6-7e4e-4f06-a7e7-e2aa1f63e1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d420cd-1085-4be0-bb80-00a1c4f16a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3F4F7A-6503-4596-9572-0D22AA3F3D74}">
  <ds:schemaRefs>
    <ds:schemaRef ds:uri="http://purl.org/dc/elements/1.1/"/>
    <ds:schemaRef ds:uri="http://schemas.microsoft.com/office/2006/metadata/properties"/>
    <ds:schemaRef ds:uri="http://www.w3.org/XML/1998/namespace"/>
    <ds:schemaRef ds:uri="602b449b-d7ae-4622-82ab-c6f93b114a6d"/>
    <ds:schemaRef ds:uri="http://schemas.microsoft.com/office/2006/documentManagement/types"/>
    <ds:schemaRef ds:uri="afe48fa6-062a-4898-81b7-016208e2e328"/>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0E3150E-D636-4EAC-A3B4-2EF33CC85F8A}">
  <ds:schemaRefs>
    <ds:schemaRef ds:uri="http://schemas.microsoft.com/sharepoint/v3/contenttype/forms"/>
  </ds:schemaRefs>
</ds:datastoreItem>
</file>

<file path=customXml/itemProps3.xml><?xml version="1.0" encoding="utf-8"?>
<ds:datastoreItem xmlns:ds="http://schemas.openxmlformats.org/officeDocument/2006/customXml" ds:itemID="{EDFC95D3-85DC-42A0-B9FC-0CAFD25B9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aedd6-7e4e-4f06-a7e7-e2aa1f63e1e0"/>
    <ds:schemaRef ds:uri="46d420cd-1085-4be0-bb80-00a1c4f16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Garnet_HighDef-1</Template>
  <TotalTime>244</TotalTime>
  <Words>1070</Words>
  <Application>Microsoft Macintosh PowerPoint</Application>
  <PresentationFormat>On-screen Show (16:9)</PresentationFormat>
  <Paragraphs>163</Paragraphs>
  <Slides>22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MS PMincho</vt:lpstr>
      <vt:lpstr>72</vt:lpstr>
      <vt:lpstr>Arial</vt:lpstr>
      <vt:lpstr>Calibri</vt:lpstr>
      <vt:lpstr>Calisto MT</vt:lpstr>
      <vt:lpstr>Courier New</vt:lpstr>
      <vt:lpstr>Times New Roman</vt:lpstr>
      <vt:lpstr>Garnet_HighDef-1</vt:lpstr>
      <vt:lpstr> Autism Spectrum Disorder (ASD):  Why it’s a Spectrum and Gender Differences </vt:lpstr>
      <vt:lpstr>FSU CARD</vt:lpstr>
      <vt:lpstr> FSU CARD </vt:lpstr>
      <vt:lpstr>Who is FSU CARD</vt:lpstr>
      <vt:lpstr>What is CARD’s mission?</vt:lpstr>
      <vt:lpstr>Florida State University Center for Autism and Related Disabilities </vt:lpstr>
      <vt:lpstr>What Is CARD?</vt:lpstr>
      <vt:lpstr>Who do we serve?</vt:lpstr>
      <vt:lpstr>What is Autism Spectrum Disorder</vt:lpstr>
      <vt:lpstr>What is Autism Spectrum Disorder (ASD)?</vt:lpstr>
      <vt:lpstr>Breakdown of ASD Statistics</vt:lpstr>
      <vt:lpstr> DSM-5 Features of ASD </vt:lpstr>
      <vt:lpstr>Core Features</vt:lpstr>
      <vt:lpstr>PowerPoint Presentation</vt:lpstr>
      <vt:lpstr>Why is it a Spectrum?</vt:lpstr>
      <vt:lpstr>PowerPoint Presentation</vt:lpstr>
      <vt:lpstr>Gender Differences in Autism</vt:lpstr>
      <vt:lpstr>Medical Model Gender Differences</vt:lpstr>
      <vt:lpstr>PowerPoint Presentation</vt:lpstr>
      <vt:lpstr>In Closing</vt:lpstr>
      <vt:lpstr>Thank you!</vt:lpstr>
      <vt:lpstr>    FSU CARD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Diaz</dc:creator>
  <cp:lastModifiedBy>Allison Leatzow</cp:lastModifiedBy>
  <cp:revision>319</cp:revision>
  <dcterms:created xsi:type="dcterms:W3CDTF">2022-04-28T01:08:35Z</dcterms:created>
  <dcterms:modified xsi:type="dcterms:W3CDTF">2025-05-06T21:58:39Z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0x0101002D81F799DE3D27479F06DD336487405C</vt:lpwstr>
  </property>
  <property fmtid="{D5CDD505-2E9C-101B-9397-08002B2CF9AE}" pid="3" name="MediaServiceImageTags">
    <vt:lpwstr/>
  </property>
</Properties>
</file>